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62" r:id="rId2"/>
    <p:sldId id="261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5" r:id="rId15"/>
    <p:sldId id="294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CD9"/>
    <a:srgbClr val="005E97"/>
    <a:srgbClr val="565655"/>
    <a:srgbClr val="C5D43F"/>
    <a:srgbClr val="2A8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444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02A9E-61A2-446A-9365-6EA12FD77C3F}" type="datetimeFigureOut">
              <a:rPr lang="fr-BE" smtClean="0"/>
              <a:t>23/05/2022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8E44-054C-4F8A-8A69-93152C415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22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5075094"/>
            <a:ext cx="4572000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20" y="915566"/>
            <a:ext cx="3234340" cy="14942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5398" y="2931790"/>
            <a:ext cx="9159398" cy="2143304"/>
          </a:xfrm>
          <a:prstGeom prst="rect">
            <a:avLst/>
          </a:prstGeom>
          <a:solidFill>
            <a:srgbClr val="005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956202" y="3284630"/>
            <a:ext cx="7200800" cy="14376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084168" y="465516"/>
            <a:ext cx="2057400" cy="4266474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71600" y="451359"/>
            <a:ext cx="5040560" cy="4280631"/>
          </a:xfrm>
        </p:spPr>
        <p:txBody>
          <a:bodyPr vert="eaVert">
            <a:normAutofit/>
          </a:bodyPr>
          <a:lstStyle>
            <a:lvl1pPr marL="0" indent="0">
              <a:buNone/>
              <a:defRPr sz="2400" baseline="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2828" y="73509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25633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71600" y="1347614"/>
            <a:ext cx="7200800" cy="339447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65655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565655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565655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6860858" y="5075093"/>
            <a:ext cx="2304256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4572000" y="5075094"/>
            <a:ext cx="2267744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25633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71600" y="1347614"/>
            <a:ext cx="3534544" cy="339447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565655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565655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565655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4008" y="1347614"/>
            <a:ext cx="3528392" cy="339447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565655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565655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565655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6565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25633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3273829"/>
            <a:ext cx="72008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71600" y="2180035"/>
            <a:ext cx="72008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411509"/>
            <a:ext cx="2493914" cy="664815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7" y="411511"/>
            <a:ext cx="4517504" cy="432047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1275607"/>
            <a:ext cx="2504258" cy="345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3600450"/>
            <a:ext cx="71803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71600" y="459581"/>
            <a:ext cx="7200800" cy="30861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4083918"/>
            <a:ext cx="7200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71600" y="1383619"/>
            <a:ext cx="7200800" cy="3394472"/>
          </a:xfrm>
        </p:spPr>
        <p:txBody>
          <a:bodyPr vert="eaVert">
            <a:normAutofit/>
          </a:bodyPr>
          <a:lstStyle>
            <a:lvl1pPr marL="0" indent="0">
              <a:buNone/>
              <a:defRPr sz="2400" baseline="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75094"/>
            <a:ext cx="4556602" cy="68407"/>
          </a:xfrm>
          <a:prstGeom prst="rect">
            <a:avLst/>
          </a:prstGeom>
          <a:solidFill>
            <a:srgbClr val="005E97"/>
          </a:solidFill>
          <a:ln>
            <a:solidFill>
              <a:srgbClr val="005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5075094"/>
            <a:ext cx="2304256" cy="68407"/>
          </a:xfrm>
          <a:prstGeom prst="rect">
            <a:avLst/>
          </a:prstGeom>
          <a:solidFill>
            <a:srgbClr val="3CBCD9"/>
          </a:solidFill>
          <a:ln>
            <a:solidFill>
              <a:srgbClr val="3C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6876256" y="5075094"/>
            <a:ext cx="2267744" cy="68407"/>
          </a:xfrm>
          <a:prstGeom prst="rect">
            <a:avLst/>
          </a:prstGeom>
          <a:solidFill>
            <a:srgbClr val="C5D43F"/>
          </a:solidFill>
          <a:ln>
            <a:solidFill>
              <a:srgbClr val="C5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25633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2828" y="735098"/>
            <a:ext cx="93520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25633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347614"/>
            <a:ext cx="7200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5" r:id="rId5"/>
    <p:sldLayoutId id="2147483651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5E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6565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656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656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656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656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Bienvenue au CHRSM !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8264506" y="4722254"/>
            <a:ext cx="879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Mai 2022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0688" y="256338"/>
            <a:ext cx="7551712" cy="857250"/>
          </a:xfrm>
        </p:spPr>
        <p:txBody>
          <a:bodyPr/>
          <a:lstStyle/>
          <a:p>
            <a:r>
              <a:rPr lang="fr-BE" sz="3200" dirty="0" smtClean="0"/>
              <a:t>Urgences</a:t>
            </a:r>
            <a:endParaRPr lang="fr-BE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67797"/>
              </p:ext>
            </p:extLst>
          </p:nvPr>
        </p:nvGraphicFramePr>
        <p:xfrm>
          <a:off x="2897663" y="1113588"/>
          <a:ext cx="334867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39">
                <a:tc>
                  <a:txBody>
                    <a:bodyPr/>
                    <a:lstStyle/>
                    <a:p>
                      <a:r>
                        <a:rPr lang="fr-BE" dirty="0" smtClean="0"/>
                        <a:t>Année </a:t>
                      </a:r>
                      <a:endParaRPr lang="fr-BE" dirty="0"/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Nombre d’entrées </a:t>
                      </a:r>
                      <a:endParaRPr lang="fr-BE" dirty="0"/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48.316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49.015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37.483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2021 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43.900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0688" y="3147814"/>
            <a:ext cx="7902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solidFill>
                  <a:srgbClr val="565655"/>
                </a:solidFill>
              </a:rPr>
              <a:t>Moyenne </a:t>
            </a:r>
            <a:r>
              <a:rPr lang="fr-BE" sz="1600" b="1" dirty="0" smtClean="0">
                <a:solidFill>
                  <a:srgbClr val="565655"/>
                </a:solidFill>
              </a:rPr>
              <a:t>d’admissions </a:t>
            </a:r>
            <a:r>
              <a:rPr lang="fr-BE" sz="1600" b="1" dirty="0">
                <a:solidFill>
                  <a:srgbClr val="565655"/>
                </a:solidFill>
              </a:rPr>
              <a:t>/ an </a:t>
            </a:r>
            <a:r>
              <a:rPr lang="fr-BE" sz="1600" b="1" dirty="0" smtClean="0">
                <a:solidFill>
                  <a:srgbClr val="565655"/>
                </a:solidFill>
              </a:rPr>
              <a:t>: </a:t>
            </a:r>
            <a:r>
              <a:rPr lang="fr-BE" sz="1600" dirty="0" smtClean="0">
                <a:solidFill>
                  <a:srgbClr val="565655"/>
                </a:solidFill>
              </a:rPr>
              <a:t>44.678 </a:t>
            </a:r>
            <a:r>
              <a:rPr lang="fr-BE" sz="1600" dirty="0">
                <a:solidFill>
                  <a:srgbClr val="565655"/>
                </a:solidFill>
              </a:rPr>
              <a:t>entrées / </a:t>
            </a:r>
            <a:r>
              <a:rPr lang="fr-BE" sz="1600" dirty="0" smtClean="0">
                <a:solidFill>
                  <a:srgbClr val="565655"/>
                </a:solidFill>
              </a:rPr>
              <a:t>an</a:t>
            </a:r>
          </a:p>
          <a:p>
            <a:pPr algn="ctr"/>
            <a:r>
              <a:rPr lang="fr-BE" sz="1600" dirty="0" smtClean="0">
                <a:solidFill>
                  <a:srgbClr val="565655"/>
                </a:solidFill>
              </a:rPr>
              <a:t> </a:t>
            </a:r>
            <a:endParaRPr lang="fr-BE" sz="1600" dirty="0">
              <a:solidFill>
                <a:srgbClr val="565655"/>
              </a:solidFill>
            </a:endParaRP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% 112 ( ambulance – </a:t>
            </a:r>
            <a:r>
              <a:rPr lang="fr-BE" sz="1600" b="1" dirty="0" err="1">
                <a:solidFill>
                  <a:srgbClr val="565655"/>
                </a:solidFill>
              </a:rPr>
              <a:t>Smur</a:t>
            </a:r>
            <a:r>
              <a:rPr lang="fr-BE" sz="1600" b="1" dirty="0">
                <a:solidFill>
                  <a:srgbClr val="565655"/>
                </a:solidFill>
              </a:rPr>
              <a:t> – PIT ) </a:t>
            </a:r>
            <a:r>
              <a:rPr lang="fr-BE" sz="1600" b="1" dirty="0" smtClean="0">
                <a:solidFill>
                  <a:srgbClr val="565655"/>
                </a:solidFill>
              </a:rPr>
              <a:t>: </a:t>
            </a:r>
            <a:r>
              <a:rPr lang="fr-BE" sz="1600" dirty="0" smtClean="0">
                <a:solidFill>
                  <a:srgbClr val="565655"/>
                </a:solidFill>
              </a:rPr>
              <a:t>23 </a:t>
            </a:r>
            <a:r>
              <a:rPr lang="fr-BE" sz="1600" dirty="0">
                <a:solidFill>
                  <a:srgbClr val="565655"/>
                </a:solidFill>
              </a:rPr>
              <a:t>% </a:t>
            </a:r>
          </a:p>
          <a:p>
            <a:pPr algn="ctr"/>
            <a:endParaRPr lang="fr-BE" sz="1600" dirty="0">
              <a:solidFill>
                <a:srgbClr val="565655"/>
              </a:solidFill>
            </a:endParaRP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Sorties SMUR 2021 </a:t>
            </a:r>
            <a:r>
              <a:rPr lang="fr-BE" sz="1600" dirty="0">
                <a:solidFill>
                  <a:srgbClr val="565655"/>
                </a:solidFill>
              </a:rPr>
              <a:t>=  2461 ( 6,7 sorties / jour)   </a:t>
            </a: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Sorties PIT 2021 </a:t>
            </a:r>
            <a:r>
              <a:rPr lang="fr-BE" sz="1600" dirty="0">
                <a:solidFill>
                  <a:srgbClr val="565655"/>
                </a:solidFill>
              </a:rPr>
              <a:t>= 2097 ( 5,7 sorties / jour)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155384" y="29163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129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25308"/>
            <a:ext cx="6408712" cy="339447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fr-BE" sz="2800" b="1" dirty="0">
                <a:solidFill>
                  <a:srgbClr val="3CBCD9"/>
                </a:solidFill>
              </a:rPr>
              <a:t>Collaborateurs :</a:t>
            </a:r>
            <a:r>
              <a:rPr lang="fr-BE" sz="2600" b="1" dirty="0"/>
              <a:t> </a:t>
            </a:r>
          </a:p>
          <a:p>
            <a:pPr lvl="2"/>
            <a:r>
              <a:rPr lang="fr-BE" sz="2400" dirty="0"/>
              <a:t>+/- 50 ETP soignants </a:t>
            </a:r>
          </a:p>
          <a:p>
            <a:pPr lvl="2"/>
            <a:r>
              <a:rPr lang="fr-BE" sz="2400" dirty="0"/>
              <a:t>13 médecins</a:t>
            </a:r>
          </a:p>
          <a:p>
            <a:pPr lvl="2"/>
            <a:r>
              <a:rPr lang="fr-BE" sz="2400" dirty="0"/>
              <a:t>10 </a:t>
            </a:r>
            <a:r>
              <a:rPr lang="fr-BE" sz="2400" dirty="0" smtClean="0"/>
              <a:t>assistants</a:t>
            </a:r>
          </a:p>
          <a:p>
            <a:pPr lvl="2"/>
            <a:endParaRPr lang="fr-BE" sz="2400" dirty="0"/>
          </a:p>
          <a:p>
            <a:pPr marL="914400" lvl="2" indent="0">
              <a:buNone/>
            </a:pPr>
            <a:endParaRPr lang="fr-BE" sz="2400" dirty="0"/>
          </a:p>
          <a:p>
            <a:pPr marL="914400" lvl="2" indent="0">
              <a:buNone/>
            </a:pPr>
            <a:endParaRPr lang="fr-BE" sz="2400" dirty="0"/>
          </a:p>
          <a:p>
            <a:pPr lvl="1"/>
            <a:r>
              <a:rPr lang="fr-BE" sz="2800" b="1" dirty="0">
                <a:solidFill>
                  <a:srgbClr val="3CBCD9"/>
                </a:solidFill>
              </a:rPr>
              <a:t>Déménagement prévu fin 2022</a:t>
            </a:r>
          </a:p>
          <a:p>
            <a:pPr lvl="2"/>
            <a:r>
              <a:rPr lang="fr-BE" sz="2200" dirty="0"/>
              <a:t>10 lits HP </a:t>
            </a:r>
            <a:r>
              <a:rPr lang="fr-BE" sz="2200" dirty="0" smtClean="0">
                <a:sym typeface="Wingdings" panose="05000000000000000000" pitchFamily="2" charset="2"/>
              </a:rPr>
              <a:t></a:t>
            </a:r>
            <a:r>
              <a:rPr lang="fr-BE" sz="2200" dirty="0" smtClean="0"/>
              <a:t> </a:t>
            </a:r>
            <a:r>
              <a:rPr lang="fr-BE" sz="2200" dirty="0"/>
              <a:t>9 lits HP</a:t>
            </a:r>
          </a:p>
          <a:p>
            <a:pPr lvl="2"/>
            <a:r>
              <a:rPr lang="fr-BE" sz="2200" dirty="0"/>
              <a:t>2 salles de déchoquage </a:t>
            </a:r>
            <a:r>
              <a:rPr lang="fr-BE" sz="2200" dirty="0" smtClean="0">
                <a:sym typeface="Wingdings" panose="05000000000000000000" pitchFamily="2" charset="2"/>
              </a:rPr>
              <a:t> </a:t>
            </a:r>
            <a:r>
              <a:rPr lang="fr-BE" sz="2200" dirty="0" smtClean="0"/>
              <a:t>5 </a:t>
            </a:r>
            <a:r>
              <a:rPr lang="fr-BE" sz="2200" dirty="0"/>
              <a:t>salles de déchoquage</a:t>
            </a:r>
          </a:p>
          <a:p>
            <a:pPr lvl="2"/>
            <a:r>
              <a:rPr lang="fr-BE" sz="2200" dirty="0"/>
              <a:t>1 cabanon  </a:t>
            </a:r>
          </a:p>
          <a:p>
            <a:pPr lvl="2"/>
            <a:r>
              <a:rPr lang="fr-BE" sz="2200" dirty="0"/>
              <a:t>17 places brancards </a:t>
            </a:r>
            <a:r>
              <a:rPr lang="fr-BE" sz="2200" dirty="0" smtClean="0">
                <a:sym typeface="Wingdings" panose="05000000000000000000" pitchFamily="2" charset="2"/>
              </a:rPr>
              <a:t> </a:t>
            </a:r>
            <a:r>
              <a:rPr lang="fr-BE" sz="2200" dirty="0" smtClean="0"/>
              <a:t>23 </a:t>
            </a:r>
            <a:r>
              <a:rPr lang="fr-BE" sz="2200" dirty="0"/>
              <a:t>places brancards</a:t>
            </a:r>
          </a:p>
          <a:p>
            <a:pPr lvl="2"/>
            <a:r>
              <a:rPr lang="fr-BE" sz="2200" dirty="0"/>
              <a:t>2 places Pédiatrie </a:t>
            </a:r>
            <a:r>
              <a:rPr lang="fr-BE" sz="2200" dirty="0" smtClean="0">
                <a:sym typeface="Wingdings" panose="05000000000000000000" pitchFamily="2" charset="2"/>
              </a:rPr>
              <a:t></a:t>
            </a:r>
            <a:r>
              <a:rPr lang="fr-BE" sz="2200" dirty="0" smtClean="0"/>
              <a:t> </a:t>
            </a:r>
            <a:r>
              <a:rPr lang="fr-BE" sz="2200" dirty="0"/>
              <a:t>4  place de pédiatrie 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48264" y="33950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7416824" cy="857250"/>
          </a:xfrm>
        </p:spPr>
        <p:txBody>
          <a:bodyPr/>
          <a:lstStyle/>
          <a:p>
            <a:r>
              <a:rPr lang="fr-BE" sz="3200" dirty="0" smtClean="0"/>
              <a:t>Urgences</a:t>
            </a:r>
            <a:endParaRPr lang="fr-BE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975" r="7476" b="11525"/>
          <a:stretch/>
        </p:blipFill>
        <p:spPr>
          <a:xfrm>
            <a:off x="4416269" y="874977"/>
            <a:ext cx="4116171" cy="21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11960" y="843558"/>
            <a:ext cx="4320480" cy="33944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b="1" dirty="0">
                <a:solidFill>
                  <a:srgbClr val="3CBCD9"/>
                </a:solidFill>
              </a:rPr>
              <a:t>Nouvelles Urgences </a:t>
            </a:r>
          </a:p>
          <a:p>
            <a:pPr lvl="1"/>
            <a:r>
              <a:rPr lang="fr-BE" sz="2200" dirty="0"/>
              <a:t>Salle de radiologie </a:t>
            </a:r>
          </a:p>
          <a:p>
            <a:pPr lvl="1"/>
            <a:r>
              <a:rPr lang="fr-BE" sz="2200" dirty="0"/>
              <a:t>Pharmacie intelligente</a:t>
            </a:r>
          </a:p>
          <a:p>
            <a:pPr lvl="1"/>
            <a:r>
              <a:rPr lang="fr-BE" sz="2200" dirty="0"/>
              <a:t>Espace central et lumineux</a:t>
            </a:r>
          </a:p>
          <a:p>
            <a:pPr lvl="1"/>
            <a:r>
              <a:rPr lang="fr-BE" sz="2200" dirty="0"/>
              <a:t>Couloirs extérieurs</a:t>
            </a:r>
          </a:p>
          <a:p>
            <a:pPr lvl="1"/>
            <a:r>
              <a:rPr lang="fr-BE" sz="2200" dirty="0"/>
              <a:t>RQI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3CBCD9"/>
                </a:solidFill>
              </a:rPr>
              <a:t>Accès extrahospitalier</a:t>
            </a:r>
          </a:p>
          <a:p>
            <a:pPr lvl="1"/>
            <a:r>
              <a:rPr lang="fr-BE" sz="2200" dirty="0"/>
              <a:t>Accès basé sur l’expérience / expertise</a:t>
            </a:r>
          </a:p>
          <a:p>
            <a:pPr lvl="1"/>
            <a:r>
              <a:rPr lang="fr-BE" sz="2200" dirty="0"/>
              <a:t>Evolution des mentalités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83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76774"/>
            <a:ext cx="7524836" cy="857250"/>
          </a:xfrm>
        </p:spPr>
        <p:txBody>
          <a:bodyPr/>
          <a:lstStyle/>
          <a:p>
            <a:r>
              <a:rPr lang="fr-BE" sz="3200" dirty="0" smtClean="0"/>
              <a:t>Unité de soins intensifs (USI)</a:t>
            </a:r>
            <a:endParaRPr lang="fr-BE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80641"/>
              </p:ext>
            </p:extLst>
          </p:nvPr>
        </p:nvGraphicFramePr>
        <p:xfrm>
          <a:off x="2717642" y="1252330"/>
          <a:ext cx="33486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35">
                <a:tc>
                  <a:txBody>
                    <a:bodyPr/>
                    <a:lstStyle/>
                    <a:p>
                      <a:r>
                        <a:rPr lang="fr-BE" dirty="0" smtClean="0"/>
                        <a:t>Année </a:t>
                      </a:r>
                      <a:endParaRPr lang="fr-BE" dirty="0"/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Nombre d’entrées </a:t>
                      </a:r>
                      <a:endParaRPr lang="fr-BE" dirty="0"/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35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48.316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35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49.015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35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37.483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35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2021 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bg1"/>
                          </a:solidFill>
                        </a:rPr>
                        <a:t>43.900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1598" y="329183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solidFill>
                  <a:srgbClr val="565655"/>
                </a:solidFill>
              </a:rPr>
              <a:t>Moyenne </a:t>
            </a:r>
            <a:r>
              <a:rPr lang="fr-BE" sz="1600" b="1" dirty="0" smtClean="0">
                <a:solidFill>
                  <a:srgbClr val="565655"/>
                </a:solidFill>
              </a:rPr>
              <a:t>d’admissions </a:t>
            </a:r>
            <a:r>
              <a:rPr lang="fr-BE" sz="1600" b="1" dirty="0">
                <a:solidFill>
                  <a:srgbClr val="565655"/>
                </a:solidFill>
              </a:rPr>
              <a:t>/ an </a:t>
            </a:r>
            <a:r>
              <a:rPr lang="fr-BE" sz="1600" b="1" dirty="0" smtClean="0">
                <a:solidFill>
                  <a:srgbClr val="565655"/>
                </a:solidFill>
              </a:rPr>
              <a:t>: </a:t>
            </a:r>
            <a:r>
              <a:rPr lang="fr-BE" sz="1600" dirty="0" smtClean="0">
                <a:solidFill>
                  <a:srgbClr val="565655"/>
                </a:solidFill>
              </a:rPr>
              <a:t>44.678 </a:t>
            </a:r>
            <a:r>
              <a:rPr lang="fr-BE" sz="1600" dirty="0">
                <a:solidFill>
                  <a:srgbClr val="565655"/>
                </a:solidFill>
              </a:rPr>
              <a:t>entrées / an </a:t>
            </a: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% 112 ( ambulance – </a:t>
            </a:r>
            <a:r>
              <a:rPr lang="fr-BE" sz="1600" b="1" dirty="0" err="1">
                <a:solidFill>
                  <a:srgbClr val="565655"/>
                </a:solidFill>
              </a:rPr>
              <a:t>Smur</a:t>
            </a:r>
            <a:r>
              <a:rPr lang="fr-BE" sz="1600" b="1" dirty="0">
                <a:solidFill>
                  <a:srgbClr val="565655"/>
                </a:solidFill>
              </a:rPr>
              <a:t> – PIT ) </a:t>
            </a:r>
            <a:r>
              <a:rPr lang="fr-BE" sz="1600" b="1" dirty="0" smtClean="0">
                <a:solidFill>
                  <a:srgbClr val="565655"/>
                </a:solidFill>
              </a:rPr>
              <a:t>: </a:t>
            </a:r>
            <a:r>
              <a:rPr lang="fr-BE" sz="1600" dirty="0" smtClean="0">
                <a:solidFill>
                  <a:srgbClr val="565655"/>
                </a:solidFill>
              </a:rPr>
              <a:t>23 </a:t>
            </a:r>
            <a:r>
              <a:rPr lang="fr-BE" sz="1600" dirty="0">
                <a:solidFill>
                  <a:srgbClr val="565655"/>
                </a:solidFill>
              </a:rPr>
              <a:t>% </a:t>
            </a:r>
          </a:p>
          <a:p>
            <a:pPr algn="ctr"/>
            <a:endParaRPr lang="fr-BE" sz="1600" dirty="0">
              <a:solidFill>
                <a:srgbClr val="565655"/>
              </a:solidFill>
            </a:endParaRP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Sorties SMUR 2021 </a:t>
            </a:r>
            <a:r>
              <a:rPr lang="fr-BE" sz="1600" dirty="0">
                <a:solidFill>
                  <a:srgbClr val="565655"/>
                </a:solidFill>
              </a:rPr>
              <a:t>=  2461 ( 6,7 sorties / jour)   </a:t>
            </a:r>
          </a:p>
          <a:p>
            <a:pPr algn="ctr"/>
            <a:r>
              <a:rPr lang="fr-BE" sz="1600" b="1" dirty="0">
                <a:solidFill>
                  <a:srgbClr val="565655"/>
                </a:solidFill>
              </a:rPr>
              <a:t>Sorties PIT 2021 </a:t>
            </a:r>
            <a:r>
              <a:rPr lang="fr-BE" sz="1600" dirty="0">
                <a:solidFill>
                  <a:srgbClr val="565655"/>
                </a:solidFill>
              </a:rPr>
              <a:t>= 2097 ( 5,7 sorties / jour)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308304" y="276774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431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339502"/>
            <a:ext cx="7920880" cy="4104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fr-BE" sz="2600" b="1" dirty="0" smtClean="0">
              <a:solidFill>
                <a:srgbClr val="3CBCD9"/>
              </a:solidFill>
            </a:endParaRPr>
          </a:p>
          <a:p>
            <a:pPr>
              <a:lnSpc>
                <a:spcPct val="120000"/>
              </a:lnSpc>
            </a:pPr>
            <a:endParaRPr lang="fr-BE" sz="2600" b="1" dirty="0">
              <a:solidFill>
                <a:srgbClr val="3CBCD9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BE" sz="2400" dirty="0"/>
              <a:t>3 unités de 8 lits = 24 lits (chambres particulières) </a:t>
            </a:r>
            <a:endParaRPr lang="fr-BE" sz="2400" dirty="0" smtClean="0"/>
          </a:p>
          <a:p>
            <a:pPr lvl="1">
              <a:lnSpc>
                <a:spcPct val="120000"/>
              </a:lnSpc>
            </a:pPr>
            <a:r>
              <a:rPr lang="fr-BE" sz="2400" dirty="0" smtClean="0"/>
              <a:t> </a:t>
            </a:r>
            <a:r>
              <a:rPr lang="fr-BE" sz="2400" dirty="0"/>
              <a:t>3 équipes différentes et 3 chefs d’unités </a:t>
            </a:r>
          </a:p>
          <a:p>
            <a:pPr lvl="1">
              <a:lnSpc>
                <a:spcPct val="120000"/>
              </a:lnSpc>
            </a:pPr>
            <a:r>
              <a:rPr lang="fr-BE" sz="2400" dirty="0"/>
              <a:t>USI 1 : cardiologique – USI 2/3 : diverses pathologies</a:t>
            </a:r>
          </a:p>
          <a:p>
            <a:pPr lvl="2">
              <a:lnSpc>
                <a:spcPct val="120000"/>
              </a:lnSpc>
            </a:pPr>
            <a:r>
              <a:rPr lang="fr-BE" sz="2400" dirty="0"/>
              <a:t> Toutes pathologies prises en charges (Neurochirurgie - Chirurgie cardiaque, polytraumatisés..)  </a:t>
            </a:r>
          </a:p>
          <a:p>
            <a:pPr lvl="2">
              <a:lnSpc>
                <a:spcPct val="120000"/>
              </a:lnSpc>
            </a:pPr>
            <a:r>
              <a:rPr lang="fr-BE" sz="2400" dirty="0"/>
              <a:t>  Exclus : pédiatrie – </a:t>
            </a:r>
            <a:r>
              <a:rPr lang="fr-BE" sz="2400" dirty="0" smtClean="0"/>
              <a:t>grands brûlés </a:t>
            </a:r>
            <a:r>
              <a:rPr lang="fr-BE" sz="2400" dirty="0"/>
              <a:t>et les greffes</a:t>
            </a:r>
          </a:p>
          <a:p>
            <a:pPr lvl="1">
              <a:lnSpc>
                <a:spcPct val="120000"/>
              </a:lnSpc>
            </a:pPr>
            <a:r>
              <a:rPr lang="fr-BE" sz="2400" dirty="0"/>
              <a:t> Gestion des ARCA dans les étages </a:t>
            </a:r>
          </a:p>
          <a:p>
            <a:pPr lvl="1">
              <a:lnSpc>
                <a:spcPct val="120000"/>
              </a:lnSpc>
            </a:pPr>
            <a:r>
              <a:rPr lang="fr-BE" sz="2400" dirty="0"/>
              <a:t>Matériel de pointe : </a:t>
            </a:r>
          </a:p>
          <a:p>
            <a:pPr lvl="2">
              <a:lnSpc>
                <a:spcPct val="120000"/>
              </a:lnSpc>
            </a:pPr>
            <a:r>
              <a:rPr lang="fr-BE" sz="2400" dirty="0"/>
              <a:t>3 ECMO – 4 </a:t>
            </a:r>
            <a:r>
              <a:rPr lang="fr-BE" sz="2400" dirty="0" err="1"/>
              <a:t>Prismax</a:t>
            </a:r>
            <a:r>
              <a:rPr lang="fr-BE" sz="2400" dirty="0"/>
              <a:t> – 2 Anaconda – 24 respirateurs … 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60840" cy="857250"/>
          </a:xfrm>
        </p:spPr>
        <p:txBody>
          <a:bodyPr/>
          <a:lstStyle/>
          <a:p>
            <a:r>
              <a:rPr lang="fr-BE" sz="3200" dirty="0" smtClean="0"/>
              <a:t>Unité de soins intensifs (USI)</a:t>
            </a:r>
            <a:endParaRPr lang="fr-BE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308304" y="276774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301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699542"/>
            <a:ext cx="7200800" cy="3394472"/>
          </a:xfrm>
        </p:spPr>
        <p:txBody>
          <a:bodyPr/>
          <a:lstStyle/>
          <a:p>
            <a:r>
              <a:rPr lang="fr-BE" sz="3200" b="1" dirty="0">
                <a:solidFill>
                  <a:srgbClr val="3CBCD9"/>
                </a:solidFill>
              </a:rPr>
              <a:t>Projets pôle aigu </a:t>
            </a:r>
            <a:endParaRPr lang="fr-BE" sz="3200" b="1" dirty="0" smtClean="0">
              <a:solidFill>
                <a:srgbClr val="3CBCD9"/>
              </a:solidFill>
            </a:endParaRPr>
          </a:p>
          <a:p>
            <a:endParaRPr lang="fr-BE" sz="2900" b="1" dirty="0">
              <a:solidFill>
                <a:srgbClr val="3CBCD9"/>
              </a:solidFill>
            </a:endParaRPr>
          </a:p>
          <a:p>
            <a:pPr lvl="1"/>
            <a:r>
              <a:rPr lang="fr-BE" dirty="0"/>
              <a:t>Trauma center </a:t>
            </a:r>
          </a:p>
          <a:p>
            <a:pPr lvl="1"/>
            <a:r>
              <a:rPr lang="fr-BE" dirty="0"/>
              <a:t>Déménagement des urgences</a:t>
            </a:r>
          </a:p>
          <a:p>
            <a:pPr lvl="1"/>
            <a:r>
              <a:rPr lang="fr-BE" dirty="0"/>
              <a:t>Labo de simulation </a:t>
            </a:r>
          </a:p>
          <a:p>
            <a:pPr lvl="1"/>
            <a:r>
              <a:rPr lang="fr-BE" dirty="0"/>
              <a:t>Déménagement des USI </a:t>
            </a:r>
          </a:p>
          <a:p>
            <a:endParaRPr lang="fr-BE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308304" y="276774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247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283718"/>
            <a:ext cx="7200800" cy="857250"/>
          </a:xfrm>
        </p:spPr>
        <p:txBody>
          <a:bodyPr/>
          <a:lstStyle/>
          <a:p>
            <a:r>
              <a:rPr lang="fr-BE" dirty="0"/>
              <a:t>Et vous dans tout cela ??? </a:t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165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843558"/>
            <a:ext cx="7200800" cy="3394472"/>
          </a:xfrm>
        </p:spPr>
        <p:txBody>
          <a:bodyPr>
            <a:normAutofit fontScale="70000" lnSpcReduction="20000"/>
          </a:bodyPr>
          <a:lstStyle/>
          <a:p>
            <a:r>
              <a:rPr lang="fr-BE" sz="4100" b="1" dirty="0">
                <a:solidFill>
                  <a:srgbClr val="3CBCD9"/>
                </a:solidFill>
              </a:rPr>
              <a:t>Organisation des services </a:t>
            </a:r>
            <a:endParaRPr lang="fr-BE" sz="4100" b="1" dirty="0" smtClean="0">
              <a:solidFill>
                <a:srgbClr val="3CBCD9"/>
              </a:solidFill>
            </a:endParaRPr>
          </a:p>
          <a:p>
            <a:endParaRPr lang="fr-BE" b="1" dirty="0">
              <a:solidFill>
                <a:srgbClr val="3CBCD9"/>
              </a:solidFill>
            </a:endParaRPr>
          </a:p>
          <a:p>
            <a:pPr lvl="1"/>
            <a:r>
              <a:rPr lang="fr-BE" sz="2900" dirty="0"/>
              <a:t>Pour les urgences</a:t>
            </a:r>
          </a:p>
          <a:p>
            <a:pPr lvl="2"/>
            <a:r>
              <a:rPr lang="fr-BE" sz="2900" dirty="0"/>
              <a:t>Tri – chirurgie – HP … </a:t>
            </a:r>
          </a:p>
          <a:p>
            <a:pPr lvl="2"/>
            <a:r>
              <a:rPr lang="fr-BE" sz="2900" dirty="0"/>
              <a:t>Accès SMUR – PIT ( expérience ! )  </a:t>
            </a:r>
            <a:endParaRPr lang="fr-BE" sz="2900" dirty="0" smtClean="0"/>
          </a:p>
          <a:p>
            <a:pPr lvl="2"/>
            <a:r>
              <a:rPr lang="fr-BE" sz="2900" dirty="0" smtClean="0"/>
              <a:t>USI</a:t>
            </a:r>
            <a:endParaRPr lang="fr-BE" sz="2900" dirty="0"/>
          </a:p>
          <a:p>
            <a:pPr lvl="2"/>
            <a:r>
              <a:rPr lang="fr-BE" sz="2900" dirty="0"/>
              <a:t>Unité fixe pendant quelques mois puis tournante  </a:t>
            </a:r>
          </a:p>
          <a:p>
            <a:pPr lvl="1"/>
            <a:endParaRPr lang="fr-BE" sz="2900" dirty="0"/>
          </a:p>
          <a:p>
            <a:pPr lvl="1"/>
            <a:r>
              <a:rPr lang="fr-BE" sz="2900" dirty="0"/>
              <a:t>Tournante entre les deux secteurs </a:t>
            </a:r>
          </a:p>
          <a:p>
            <a:pPr lvl="1"/>
            <a:r>
              <a:rPr lang="fr-BE" sz="2900" dirty="0"/>
              <a:t>Pas de </a:t>
            </a:r>
            <a:r>
              <a:rPr lang="fr-BE" sz="2900" dirty="0" err="1"/>
              <a:t>We</a:t>
            </a:r>
            <a:r>
              <a:rPr lang="fr-BE" sz="2900" dirty="0"/>
              <a:t> en 12h actuellement</a:t>
            </a:r>
          </a:p>
          <a:p>
            <a:endParaRPr lang="fr-BE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308304" y="276774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399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843558"/>
            <a:ext cx="8136904" cy="3394472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fr-BE" sz="3800" b="1" dirty="0">
                <a:solidFill>
                  <a:srgbClr val="3CBCD9"/>
                </a:solidFill>
              </a:rPr>
              <a:t>Accueil des nouveaux </a:t>
            </a:r>
            <a:endParaRPr lang="fr-BE" sz="3800" b="1" dirty="0" smtClean="0">
              <a:solidFill>
                <a:srgbClr val="3CBCD9"/>
              </a:solidFill>
            </a:endParaRPr>
          </a:p>
          <a:p>
            <a:pPr marL="457200" lvl="1" indent="0">
              <a:buNone/>
            </a:pPr>
            <a:endParaRPr lang="fr-BE" sz="2200" b="1" dirty="0">
              <a:solidFill>
                <a:srgbClr val="3CBCD9"/>
              </a:solidFill>
            </a:endParaRPr>
          </a:p>
          <a:p>
            <a:pPr lvl="2"/>
            <a:r>
              <a:rPr lang="fr-BE" sz="2400" dirty="0"/>
              <a:t>ICAN secteur aigu</a:t>
            </a:r>
          </a:p>
          <a:p>
            <a:pPr lvl="2"/>
            <a:r>
              <a:rPr lang="fr-BE" sz="2400" dirty="0"/>
              <a:t>Plan de formation ( DPI – ENNOV - …) </a:t>
            </a:r>
          </a:p>
          <a:p>
            <a:pPr lvl="2"/>
            <a:r>
              <a:rPr lang="fr-BE" sz="2400" dirty="0"/>
              <a:t>Liste d’objectifs à 3 mois - 6 mois / secteurs …</a:t>
            </a:r>
          </a:p>
          <a:p>
            <a:pPr lvl="2"/>
            <a:r>
              <a:rPr lang="fr-BE" sz="2400" dirty="0"/>
              <a:t>Farde d’informations procédures techniques et administrative </a:t>
            </a:r>
          </a:p>
          <a:p>
            <a:pPr lvl="2"/>
            <a:r>
              <a:rPr lang="fr-BE" sz="2400" dirty="0"/>
              <a:t>Accompagnement / tutorat via les membres de l’équipe</a:t>
            </a:r>
          </a:p>
          <a:p>
            <a:pPr lvl="2"/>
            <a:r>
              <a:rPr lang="fr-BE" sz="2400" dirty="0"/>
              <a:t>Rapport d’étonnement </a:t>
            </a:r>
          </a:p>
          <a:p>
            <a:pPr lvl="2"/>
            <a:r>
              <a:rPr lang="fr-BE" sz="2400" dirty="0"/>
              <a:t>2 Journées accueil nouveaux  en octobre</a:t>
            </a:r>
          </a:p>
          <a:p>
            <a:endParaRPr lang="fr-BE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308304" y="276774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753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419622"/>
            <a:ext cx="7200800" cy="2664296"/>
          </a:xfrm>
        </p:spPr>
        <p:txBody>
          <a:bodyPr/>
          <a:lstStyle/>
          <a:p>
            <a:pPr lvl="1"/>
            <a:r>
              <a:rPr lang="fr-BE" sz="3200" b="1" dirty="0">
                <a:solidFill>
                  <a:srgbClr val="C5D43F"/>
                </a:solidFill>
              </a:rPr>
              <a:t>Ensemble du personnel :  </a:t>
            </a:r>
          </a:p>
          <a:p>
            <a:pPr marL="457200" lvl="1" indent="0">
              <a:buFont typeface="Wingdings 3" charset="2"/>
              <a:buNone/>
            </a:pPr>
            <a:endParaRPr lang="fr-BE" sz="2400" dirty="0"/>
          </a:p>
          <a:p>
            <a:pPr lvl="2"/>
            <a:r>
              <a:rPr lang="fr-BE" sz="2000" dirty="0"/>
              <a:t>755 membres du personnel </a:t>
            </a:r>
          </a:p>
          <a:p>
            <a:pPr lvl="2"/>
            <a:r>
              <a:rPr lang="fr-BE" sz="2000" dirty="0"/>
              <a:t>154 médecins </a:t>
            </a:r>
          </a:p>
          <a:p>
            <a:pPr lvl="2"/>
            <a:r>
              <a:rPr lang="fr-BE" sz="2000" dirty="0"/>
              <a:t>Département infirmier : 368 ETP </a:t>
            </a:r>
            <a:r>
              <a:rPr lang="fr-BE" sz="2000" dirty="0" smtClean="0"/>
              <a:t>(Equivalents </a:t>
            </a:r>
            <a:r>
              <a:rPr lang="fr-BE" sz="2000" dirty="0"/>
              <a:t>Temps plein) =&gt; 530 travailleurs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267494"/>
            <a:ext cx="7272808" cy="857250"/>
          </a:xfrm>
        </p:spPr>
        <p:txBody>
          <a:bodyPr/>
          <a:lstStyle/>
          <a:p>
            <a:r>
              <a:rPr lang="fr-BE" dirty="0" smtClean="0"/>
              <a:t>CHRSM – 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991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96" y="1779662"/>
            <a:ext cx="6064238" cy="285645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843558"/>
            <a:ext cx="5544616" cy="1224136"/>
          </a:xfrm>
        </p:spPr>
        <p:txBody>
          <a:bodyPr/>
          <a:lstStyle/>
          <a:p>
            <a:pPr lvl="0"/>
            <a:r>
              <a:rPr lang="fr-BE" dirty="0"/>
              <a:t>DDI Meuse : Caroline Del </a:t>
            </a:r>
            <a:r>
              <a:rPr lang="fr-BE" dirty="0" err="1"/>
              <a:t>Zotto</a:t>
            </a:r>
            <a:r>
              <a:rPr lang="fr-BE" dirty="0"/>
              <a:t> </a:t>
            </a:r>
            <a:endParaRPr lang="en-US" dirty="0"/>
          </a:p>
          <a:p>
            <a:pPr lvl="0"/>
            <a:r>
              <a:rPr lang="fr-BE" dirty="0"/>
              <a:t>DDI Sambre :  </a:t>
            </a:r>
            <a:r>
              <a:rPr lang="en-US" dirty="0"/>
              <a:t>Ghislain Sad 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25707" y="195486"/>
            <a:ext cx="5544616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 2 sites hospitaliers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3623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203598"/>
            <a:ext cx="7920880" cy="3394472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fr-BE" sz="6800" b="1" dirty="0">
                <a:solidFill>
                  <a:srgbClr val="C5D43F"/>
                </a:solidFill>
              </a:rPr>
              <a:t>Hospitalisation générale</a:t>
            </a:r>
            <a:r>
              <a:rPr lang="fr-BE" sz="8000" b="1" dirty="0">
                <a:solidFill>
                  <a:srgbClr val="C5D43F"/>
                </a:solidFill>
              </a:rPr>
              <a:t> </a:t>
            </a:r>
            <a:r>
              <a:rPr lang="fr-BE" sz="8000" dirty="0"/>
              <a:t>(médecine, chirurgie, revalidation, gériatrie) </a:t>
            </a:r>
            <a:r>
              <a:rPr lang="fr-BE" sz="8000" dirty="0">
                <a:sym typeface="Wingdings" panose="05000000000000000000" pitchFamily="2" charset="2"/>
              </a:rPr>
              <a:t></a:t>
            </a:r>
            <a:r>
              <a:rPr lang="fr-BE" sz="8000" dirty="0"/>
              <a:t> 9 </a:t>
            </a:r>
            <a:r>
              <a:rPr lang="fr-BE" sz="8000" dirty="0" smtClean="0"/>
              <a:t>unités</a:t>
            </a:r>
          </a:p>
          <a:p>
            <a:pPr lvl="1"/>
            <a:endParaRPr lang="fr-BE" sz="2800" dirty="0"/>
          </a:p>
          <a:p>
            <a:pPr lvl="1"/>
            <a:r>
              <a:rPr lang="fr-BE" sz="6800" b="1" dirty="0" smtClean="0">
                <a:solidFill>
                  <a:srgbClr val="C5D43F"/>
                </a:solidFill>
              </a:rPr>
              <a:t>Pôle santé mentale</a:t>
            </a:r>
            <a:endParaRPr lang="fr-BE" sz="6800" b="1" dirty="0">
              <a:solidFill>
                <a:srgbClr val="C5D43F"/>
              </a:solidFill>
            </a:endParaRPr>
          </a:p>
          <a:p>
            <a:pPr marL="457200" lvl="1" indent="0">
              <a:buClr>
                <a:srgbClr val="A53010"/>
              </a:buClr>
              <a:buNone/>
            </a:pPr>
            <a:endParaRPr lang="fr-BE" sz="3600" b="1" dirty="0">
              <a:solidFill>
                <a:srgbClr val="3CBCD9"/>
              </a:solidFill>
            </a:endParaRPr>
          </a:p>
          <a:p>
            <a:pPr lvl="2"/>
            <a:r>
              <a:rPr lang="fr-BE" sz="8000" dirty="0"/>
              <a:t>Psychiatrie </a:t>
            </a:r>
          </a:p>
          <a:p>
            <a:pPr lvl="2"/>
            <a:r>
              <a:rPr lang="fr-BE" sz="8000" dirty="0"/>
              <a:t>Psychiatrie de jour </a:t>
            </a:r>
          </a:p>
          <a:p>
            <a:pPr lvl="2"/>
            <a:r>
              <a:rPr lang="fr-BE" sz="8000" dirty="0"/>
              <a:t>Ateliers thérapeutiques (Sablier et Bavette)</a:t>
            </a:r>
          </a:p>
          <a:p>
            <a:pPr lvl="2"/>
            <a:r>
              <a:rPr lang="fr-BE" sz="8000" dirty="0"/>
              <a:t>Centre Zéphyr (assuétudes)</a:t>
            </a:r>
          </a:p>
          <a:p>
            <a:pPr marL="457200" lvl="1" indent="0">
              <a:buNone/>
            </a:pPr>
            <a:endParaRPr lang="fr-BE" sz="4600" b="1" dirty="0"/>
          </a:p>
          <a:p>
            <a:pPr lvl="1"/>
            <a:r>
              <a:rPr lang="fr-BE" sz="6800" b="1" dirty="0">
                <a:solidFill>
                  <a:srgbClr val="C5D43F"/>
                </a:solidFill>
              </a:rPr>
              <a:t>Pôle mère-enfant</a:t>
            </a:r>
          </a:p>
          <a:p>
            <a:pPr lvl="2"/>
            <a:r>
              <a:rPr lang="fr-BE" sz="7200" dirty="0"/>
              <a:t>Maternité et n</a:t>
            </a:r>
            <a:r>
              <a:rPr lang="fr-BE" sz="7200" dirty="0" smtClean="0"/>
              <a:t>* (soins intensifs néonataux)</a:t>
            </a:r>
            <a:endParaRPr lang="fr-BE" sz="7200" dirty="0"/>
          </a:p>
          <a:p>
            <a:pPr lvl="2"/>
            <a:r>
              <a:rPr lang="fr-BE" sz="7200" dirty="0"/>
              <a:t>Pédiatrie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56338"/>
            <a:ext cx="7704856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155384" y="291632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317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31640" y="1148882"/>
            <a:ext cx="7200800" cy="3394472"/>
          </a:xfrm>
          <a:ln>
            <a:noFill/>
          </a:ln>
          <a:effectLst/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rgbClr val="C5D43F"/>
                </a:solidFill>
              </a:rPr>
              <a:t>Services </a:t>
            </a:r>
            <a:r>
              <a:rPr lang="fr-BE" sz="2800" b="1" dirty="0" err="1">
                <a:solidFill>
                  <a:srgbClr val="C5D43F"/>
                </a:solidFill>
              </a:rPr>
              <a:t>médico-techniques</a:t>
            </a:r>
            <a:endParaRPr lang="fr-BE" sz="2800" b="1" dirty="0">
              <a:solidFill>
                <a:srgbClr val="C5D43F"/>
              </a:solidFill>
            </a:endParaRPr>
          </a:p>
          <a:p>
            <a:pPr lvl="1"/>
            <a:r>
              <a:rPr lang="fr-BE" sz="2600" dirty="0"/>
              <a:t>Radiologie et RMN </a:t>
            </a:r>
          </a:p>
          <a:p>
            <a:pPr lvl="1"/>
            <a:r>
              <a:rPr lang="fr-BE" sz="2600" dirty="0"/>
              <a:t>Médecine nucléaire ( scintigraphie,…)  </a:t>
            </a:r>
          </a:p>
          <a:p>
            <a:pPr lvl="1"/>
            <a:r>
              <a:rPr lang="fr-BE" sz="2600" dirty="0"/>
              <a:t>Stérilisation </a:t>
            </a:r>
          </a:p>
          <a:p>
            <a:pPr marL="457200" lvl="1" indent="0">
              <a:buNone/>
            </a:pPr>
            <a:endParaRPr lang="fr-BE" sz="2400" dirty="0">
              <a:solidFill>
                <a:srgbClr val="3CBCD9"/>
              </a:solidFill>
            </a:endParaRPr>
          </a:p>
          <a:p>
            <a:pPr marL="457200" lvl="0" indent="-457200">
              <a:buClr>
                <a:srgbClr val="C5D43F"/>
              </a:buClr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rgbClr val="C5D43F"/>
                </a:solidFill>
              </a:rPr>
              <a:t>Soins palliatifs </a:t>
            </a:r>
          </a:p>
          <a:p>
            <a:pPr lvl="1">
              <a:buClr>
                <a:srgbClr val="565655"/>
              </a:buClr>
            </a:pPr>
            <a:r>
              <a:rPr lang="fr-BE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L’Acacia (6 lits)</a:t>
            </a:r>
          </a:p>
          <a:p>
            <a:pPr lvl="1">
              <a:buClr>
                <a:srgbClr val="565655"/>
              </a:buClr>
            </a:pPr>
            <a:r>
              <a:rPr lang="fr-BE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Équipe mobile ESPAS</a:t>
            </a:r>
          </a:p>
          <a:p>
            <a:pPr marL="457200" lvl="1" indent="0">
              <a:buNone/>
            </a:pPr>
            <a:endParaRPr lang="fr-BE" sz="2400" dirty="0">
              <a:solidFill>
                <a:srgbClr val="C5D43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rgbClr val="C5D43F"/>
                </a:solidFill>
              </a:rPr>
              <a:t>Consultations diverses </a:t>
            </a:r>
            <a:r>
              <a:rPr lang="fr-BE" sz="2600" dirty="0"/>
              <a:t>( +/-  80 000 consultations en 2020)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155384" y="291632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67544" y="256338"/>
            <a:ext cx="7704856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49455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1113588"/>
            <a:ext cx="7200800" cy="33944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BE" sz="2400" b="1" dirty="0">
                <a:solidFill>
                  <a:srgbClr val="C5D43F"/>
                </a:solidFill>
              </a:rPr>
              <a:t>Hôpital de jour  </a:t>
            </a:r>
          </a:p>
          <a:p>
            <a:pPr lvl="2"/>
            <a:r>
              <a:rPr lang="fr-BE" sz="2200" dirty="0"/>
              <a:t>Médico-chirurgical et Oncologique</a:t>
            </a:r>
          </a:p>
          <a:p>
            <a:pPr lvl="2"/>
            <a:r>
              <a:rPr lang="fr-BE" sz="2200" dirty="0"/>
              <a:t>Gériatrique</a:t>
            </a:r>
          </a:p>
          <a:p>
            <a:pPr marL="457200" lvl="1" indent="0">
              <a:buNone/>
            </a:pPr>
            <a:endParaRPr lang="fr-BE" sz="2400" b="1" dirty="0">
              <a:solidFill>
                <a:srgbClr val="3CBCD9"/>
              </a:solidFill>
            </a:endParaRPr>
          </a:p>
          <a:p>
            <a:pPr lvl="1"/>
            <a:r>
              <a:rPr lang="fr-BE" sz="2400" b="1" dirty="0">
                <a:solidFill>
                  <a:srgbClr val="C5D43F"/>
                </a:solidFill>
              </a:rPr>
              <a:t>Pôle aigu</a:t>
            </a:r>
          </a:p>
          <a:p>
            <a:pPr lvl="2"/>
            <a:r>
              <a:rPr lang="fr-BE" sz="2200" dirty="0"/>
              <a:t>BOP (4 salles)</a:t>
            </a:r>
          </a:p>
          <a:p>
            <a:pPr lvl="2"/>
            <a:r>
              <a:rPr lang="fr-BE" sz="2200" dirty="0"/>
              <a:t>Plateau d’endoscopie centralisé (à venir)</a:t>
            </a:r>
            <a:endParaRPr lang="fr-BE" sz="2200" b="1" dirty="0"/>
          </a:p>
          <a:p>
            <a:pPr lvl="2"/>
            <a:r>
              <a:rPr lang="fr-BE" sz="2200" dirty="0"/>
              <a:t>Urgences et SMUR</a:t>
            </a:r>
          </a:p>
          <a:p>
            <a:pPr lvl="2"/>
            <a:r>
              <a:rPr lang="fr-BE" sz="2200" dirty="0"/>
              <a:t>USI (9 lits)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155384" y="291632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67544" y="256338"/>
            <a:ext cx="7704856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18064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6338"/>
            <a:ext cx="7632848" cy="857250"/>
          </a:xfrm>
        </p:spPr>
        <p:txBody>
          <a:bodyPr/>
          <a:lstStyle/>
          <a:p>
            <a:r>
              <a:rPr lang="fr-BE" sz="3200" dirty="0" smtClean="0"/>
              <a:t>Urgences 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94"/>
            <a:ext cx="2987824" cy="1991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01" y="1635646"/>
            <a:ext cx="3019813" cy="19930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15" y="1635646"/>
            <a:ext cx="3162986" cy="199308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7164288" y="555526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822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56878"/>
              </p:ext>
            </p:extLst>
          </p:nvPr>
        </p:nvGraphicFramePr>
        <p:xfrm>
          <a:off x="1835695" y="1347617"/>
          <a:ext cx="50405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Année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Nombre d’entrées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2018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24.669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2019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25.164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2020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20.051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2021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22.222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4038" y="3435846"/>
            <a:ext cx="814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565655"/>
                </a:solidFill>
              </a:rPr>
              <a:t>% 112 ( Ambulance – SMUR) </a:t>
            </a:r>
            <a:r>
              <a:rPr lang="fr-BE" sz="2000" b="1" dirty="0" smtClean="0">
                <a:solidFill>
                  <a:srgbClr val="565655"/>
                </a:solidFill>
                <a:sym typeface="Wingdings" panose="05000000000000000000" pitchFamily="2" charset="2"/>
              </a:rPr>
              <a:t> </a:t>
            </a:r>
            <a:r>
              <a:rPr lang="fr-BE" sz="2000" b="1" dirty="0" smtClean="0">
                <a:solidFill>
                  <a:srgbClr val="565655"/>
                </a:solidFill>
              </a:rPr>
              <a:t>22 % </a:t>
            </a:r>
          </a:p>
          <a:p>
            <a:pPr algn="ctr"/>
            <a:endParaRPr lang="fr-BE" sz="2000" dirty="0" smtClean="0">
              <a:solidFill>
                <a:srgbClr val="565655"/>
              </a:solidFill>
            </a:endParaRPr>
          </a:p>
          <a:p>
            <a:pPr algn="ctr"/>
            <a:r>
              <a:rPr lang="fr-BE" sz="2000" b="1" dirty="0" smtClean="0">
                <a:solidFill>
                  <a:srgbClr val="565655"/>
                </a:solidFill>
              </a:rPr>
              <a:t>Sorties SMUR 2021 </a:t>
            </a:r>
            <a:r>
              <a:rPr lang="fr-BE" sz="2000" dirty="0" smtClean="0">
                <a:solidFill>
                  <a:srgbClr val="565655"/>
                </a:solidFill>
              </a:rPr>
              <a:t>=  1.762 (4,82 sorties / jour) 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164288" y="555526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539552" y="256338"/>
            <a:ext cx="76328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E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smtClean="0"/>
              <a:t>Urgences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97160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412776"/>
            <a:ext cx="7200800" cy="2501534"/>
          </a:xfrm>
        </p:spPr>
        <p:txBody>
          <a:bodyPr/>
          <a:lstStyle/>
          <a:p>
            <a:pPr marL="457200" lvl="1" indent="0">
              <a:buNone/>
            </a:pPr>
            <a:r>
              <a:rPr lang="fr-BE" sz="2900" b="1" dirty="0">
                <a:solidFill>
                  <a:srgbClr val="C5D43F"/>
                </a:solidFill>
              </a:rPr>
              <a:t>Collaborateurs : </a:t>
            </a:r>
            <a:endParaRPr lang="fr-BE" sz="2900" b="1" dirty="0" smtClean="0">
              <a:solidFill>
                <a:srgbClr val="C5D43F"/>
              </a:solidFill>
            </a:endParaRPr>
          </a:p>
          <a:p>
            <a:pPr marL="457200" lvl="1" indent="0">
              <a:buNone/>
            </a:pPr>
            <a:endParaRPr lang="fr-BE" sz="2600" b="1" dirty="0"/>
          </a:p>
          <a:p>
            <a:pPr lvl="2"/>
            <a:r>
              <a:rPr lang="fr-BE" sz="2000" dirty="0"/>
              <a:t>+/- 21,5 ETP soignants </a:t>
            </a:r>
          </a:p>
          <a:p>
            <a:pPr lvl="2"/>
            <a:r>
              <a:rPr lang="fr-BE" sz="2000" dirty="0"/>
              <a:t>24 médecins</a:t>
            </a:r>
          </a:p>
          <a:p>
            <a:pPr lvl="2"/>
            <a:r>
              <a:rPr lang="fr-BE" sz="2000" dirty="0"/>
              <a:t>1 infirmier(</a:t>
            </a:r>
            <a:r>
              <a:rPr lang="fr-BE" sz="2000" dirty="0" err="1"/>
              <a:t>ière</a:t>
            </a:r>
            <a:r>
              <a:rPr lang="fr-BE" sz="2000" dirty="0"/>
              <a:t>) en chef (à venir) + 1 adjoint</a:t>
            </a:r>
          </a:p>
          <a:p>
            <a:endParaRPr lang="fr-B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164288" y="555526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539552" y="256338"/>
            <a:ext cx="7632848" cy="857250"/>
          </a:xfrm>
        </p:spPr>
        <p:txBody>
          <a:bodyPr/>
          <a:lstStyle/>
          <a:p>
            <a:r>
              <a:rPr lang="fr-BE" sz="3200" dirty="0" smtClean="0"/>
              <a:t>Urgences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73924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80312" y="2121579"/>
            <a:ext cx="1008112" cy="857250"/>
          </a:xfrm>
        </p:spPr>
        <p:txBody>
          <a:bodyPr/>
          <a:lstStyle/>
          <a:p>
            <a:r>
              <a:rPr lang="fr-BE" sz="3200" dirty="0" smtClean="0"/>
              <a:t>USI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964" y="1423609"/>
            <a:ext cx="2981246" cy="22531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974993" cy="298124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380312" y="267494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563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481372"/>
            <a:ext cx="8064896" cy="4104456"/>
          </a:xfrm>
        </p:spPr>
        <p:txBody>
          <a:bodyPr>
            <a:normAutofit fontScale="25000" lnSpcReduction="20000"/>
          </a:bodyPr>
          <a:lstStyle/>
          <a:p>
            <a:r>
              <a:rPr lang="fr-BE" sz="12800" b="1" dirty="0">
                <a:solidFill>
                  <a:srgbClr val="C5D43F"/>
                </a:solidFill>
              </a:rPr>
              <a:t>Quelques informations </a:t>
            </a:r>
            <a:endParaRPr lang="fr-BE" sz="12800" b="1" dirty="0" smtClean="0">
              <a:solidFill>
                <a:srgbClr val="C5D43F"/>
              </a:solidFill>
            </a:endParaRPr>
          </a:p>
          <a:p>
            <a:endParaRPr lang="fr-BE" sz="8000" b="1" dirty="0">
              <a:solidFill>
                <a:srgbClr val="3CBCD9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8000" b="1" dirty="0"/>
              <a:t>U</a:t>
            </a:r>
            <a:r>
              <a:rPr lang="fr-BE" sz="8000" b="1" dirty="0" smtClean="0"/>
              <a:t>nité </a:t>
            </a:r>
            <a:r>
              <a:rPr lang="fr-BE" sz="8000" b="1" dirty="0"/>
              <a:t>de 9 lits (chambres particulières) </a:t>
            </a:r>
            <a:endParaRPr lang="fr-BE" sz="8000" b="1" dirty="0" smtClean="0"/>
          </a:p>
          <a:p>
            <a:pPr marL="457200" lvl="1" indent="0">
              <a:buNone/>
            </a:pPr>
            <a:endParaRPr lang="fr-BE" sz="8000" dirty="0"/>
          </a:p>
          <a:p>
            <a:pPr lvl="2"/>
            <a:r>
              <a:rPr lang="fr-BE" sz="8000" dirty="0"/>
              <a:t> 1 infirmière en chef + 1 adjointe (+/- 18 ETP soignants)</a:t>
            </a:r>
          </a:p>
          <a:p>
            <a:pPr lvl="2"/>
            <a:r>
              <a:rPr lang="fr-BE" sz="8000" dirty="0"/>
              <a:t> 5 réanimateurs + 2 vacataires pour les </a:t>
            </a:r>
            <a:r>
              <a:rPr lang="fr-BE" sz="8000" dirty="0" smtClean="0"/>
              <a:t>gardes</a:t>
            </a:r>
          </a:p>
          <a:p>
            <a:pPr marL="914400" lvl="2" indent="0">
              <a:buNone/>
            </a:pPr>
            <a:endParaRPr lang="fr-BE" sz="80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8000" b="1" dirty="0"/>
              <a:t>Service de soins intensifs généraux (</a:t>
            </a:r>
            <a:r>
              <a:rPr lang="fr-BE" sz="8000" b="1" dirty="0" err="1"/>
              <a:t>médico-chirugical</a:t>
            </a:r>
            <a:r>
              <a:rPr lang="fr-BE" sz="8000" b="1" dirty="0" smtClean="0"/>
              <a:t>)</a:t>
            </a:r>
          </a:p>
          <a:p>
            <a:pPr marL="457200" lvl="1" indent="0">
              <a:buNone/>
            </a:pPr>
            <a:endParaRPr lang="fr-BE" sz="80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8000" b="1" dirty="0"/>
              <a:t>Matériel de pointe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sz="8000" b="1" dirty="0"/>
          </a:p>
          <a:p>
            <a:pPr lvl="2"/>
            <a:r>
              <a:rPr lang="fr-BE" sz="8000" dirty="0"/>
              <a:t>3 nouvelles dialyses, 8 respirateurs, 3 </a:t>
            </a:r>
            <a:r>
              <a:rPr lang="fr-BE" sz="8000" dirty="0" err="1"/>
              <a:t>optifow</a:t>
            </a:r>
            <a:r>
              <a:rPr lang="fr-BE" sz="8000" dirty="0"/>
              <a:t>, nouvelle centrale monitoring à venir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380312" y="267494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5582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5652120" cy="857250"/>
          </a:xfrm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solidFill>
                  <a:srgbClr val="005E97"/>
                </a:solidFill>
              </a:rPr>
              <a:t>Unités de soins intensifs </a:t>
            </a:r>
            <a:endParaRPr lang="fr-BE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10733"/>
              </p:ext>
            </p:extLst>
          </p:nvPr>
        </p:nvGraphicFramePr>
        <p:xfrm>
          <a:off x="2721781" y="1347614"/>
          <a:ext cx="3485332" cy="162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Années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Nombres de patients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1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2018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329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62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2019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357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1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2020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314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1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2021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354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67744" y="3291830"/>
            <a:ext cx="439340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565655"/>
                </a:solidFill>
              </a:rPr>
              <a:t>Répartitions des admissions 2021</a:t>
            </a:r>
          </a:p>
          <a:p>
            <a:pPr marL="214313" indent="-214313" algn="ctr">
              <a:buFontTx/>
              <a:buChar char="-"/>
            </a:pPr>
            <a:r>
              <a:rPr lang="fr-BE" sz="1600" dirty="0">
                <a:solidFill>
                  <a:srgbClr val="565655"/>
                </a:solidFill>
              </a:rPr>
              <a:t>Pathologies médicales (73%)</a:t>
            </a:r>
          </a:p>
          <a:p>
            <a:pPr marL="214313" indent="-214313" algn="ctr">
              <a:buFontTx/>
              <a:buChar char="-"/>
            </a:pPr>
            <a:r>
              <a:rPr lang="fr-BE" sz="1600" dirty="0">
                <a:solidFill>
                  <a:srgbClr val="565655"/>
                </a:solidFill>
              </a:rPr>
              <a:t>Pathologies chirurgicales (27%)</a:t>
            </a:r>
          </a:p>
          <a:p>
            <a:endParaRPr lang="fr-BE" sz="135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380312" y="208569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7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03598"/>
            <a:ext cx="7926948" cy="314754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r-BE" sz="2100" b="1" dirty="0" smtClean="0"/>
              <a:t>Pour </a:t>
            </a:r>
            <a:r>
              <a:rPr lang="fr-BE" sz="2100" b="1" dirty="0"/>
              <a:t>les urgences</a:t>
            </a:r>
          </a:p>
          <a:p>
            <a:pPr lvl="2"/>
            <a:r>
              <a:rPr lang="fr-BE" sz="2100" dirty="0"/>
              <a:t>HP </a:t>
            </a:r>
            <a:r>
              <a:rPr lang="fr-BE" sz="2100" b="1" dirty="0"/>
              <a:t>→ </a:t>
            </a:r>
            <a:r>
              <a:rPr lang="fr-BE" sz="2100" dirty="0"/>
              <a:t>SUS </a:t>
            </a:r>
            <a:r>
              <a:rPr lang="fr-BE" sz="2100" b="1" dirty="0"/>
              <a:t>→ </a:t>
            </a:r>
            <a:r>
              <a:rPr lang="fr-BE" sz="2100" dirty="0"/>
              <a:t>circuit court </a:t>
            </a:r>
            <a:r>
              <a:rPr lang="fr-BE" sz="2100" b="1" dirty="0"/>
              <a:t>→ </a:t>
            </a:r>
            <a:r>
              <a:rPr lang="fr-BE" sz="2100" dirty="0"/>
              <a:t>tri </a:t>
            </a:r>
            <a:r>
              <a:rPr lang="fr-BE" sz="2100" b="1" dirty="0"/>
              <a:t>→ </a:t>
            </a:r>
            <a:r>
              <a:rPr lang="fr-BE" sz="2100" dirty="0"/>
              <a:t>SMUR </a:t>
            </a:r>
          </a:p>
          <a:p>
            <a:pPr lvl="2"/>
            <a:r>
              <a:rPr lang="fr-BE" sz="2100" dirty="0"/>
              <a:t>Accès progressif aux différentes fonctions pour </a:t>
            </a:r>
            <a:r>
              <a:rPr lang="fr-BE" sz="2100" b="1" dirty="0"/>
              <a:t>tous les SISU </a:t>
            </a:r>
            <a:r>
              <a:rPr lang="fr-BE" sz="2100" dirty="0"/>
              <a:t>des urgences(+/- 1an et demi)</a:t>
            </a:r>
          </a:p>
          <a:p>
            <a:pPr lvl="1"/>
            <a:r>
              <a:rPr lang="fr-BE" sz="2100" b="1" dirty="0"/>
              <a:t>USI</a:t>
            </a:r>
          </a:p>
          <a:p>
            <a:pPr lvl="2"/>
            <a:r>
              <a:rPr lang="fr-BE" sz="2100" dirty="0"/>
              <a:t>Gestion des ARCA dans les étages (binôme médico-infirmier de l’USI)</a:t>
            </a:r>
          </a:p>
          <a:p>
            <a:pPr lvl="1"/>
            <a:r>
              <a:rPr lang="fr-BE" sz="2100" b="1" dirty="0"/>
              <a:t>Projets en cours </a:t>
            </a:r>
            <a:endParaRPr lang="fr-BE" sz="2100" dirty="0"/>
          </a:p>
          <a:p>
            <a:pPr lvl="2"/>
            <a:r>
              <a:rPr lang="fr-BE" sz="2100" dirty="0"/>
              <a:t>mini-équipe mobile URG-USI</a:t>
            </a:r>
          </a:p>
          <a:p>
            <a:pPr lvl="2"/>
            <a:r>
              <a:rPr lang="fr-BE" sz="2100" dirty="0"/>
              <a:t>Infirmière pédiatrique volante </a:t>
            </a:r>
          </a:p>
          <a:p>
            <a:pPr lvl="1"/>
            <a:r>
              <a:rPr lang="fr-BE" sz="2100" b="1" dirty="0"/>
              <a:t>Travail en 12h </a:t>
            </a:r>
          </a:p>
          <a:p>
            <a:pPr lvl="2"/>
            <a:r>
              <a:rPr lang="fr-BE" sz="2100" dirty="0"/>
              <a:t>Semaine et WE aux urgences</a:t>
            </a:r>
          </a:p>
          <a:p>
            <a:pPr lvl="2"/>
            <a:r>
              <a:rPr lang="fr-BE" sz="2100" dirty="0"/>
              <a:t>WE à l’USI (projet en cours pour le faire la semaine également)</a:t>
            </a:r>
          </a:p>
          <a:p>
            <a:pPr marL="685800" lvl="2" indent="0">
              <a:buNone/>
            </a:pPr>
            <a:endParaRPr lang="fr-BE" sz="135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4035" y="411510"/>
            <a:ext cx="7200800" cy="914232"/>
          </a:xfrm>
        </p:spPr>
        <p:txBody>
          <a:bodyPr/>
          <a:lstStyle/>
          <a:p>
            <a:r>
              <a:rPr lang="fr-BE" sz="3200" dirty="0">
                <a:solidFill>
                  <a:srgbClr val="C5D43F"/>
                </a:solidFill>
              </a:rPr>
              <a:t>Organisation des services </a:t>
            </a:r>
            <a:r>
              <a:rPr lang="fr-BE" sz="2900" dirty="0"/>
              <a:t/>
            </a:r>
            <a:br>
              <a:rPr lang="fr-BE" sz="2900" dirty="0"/>
            </a:br>
            <a:endParaRPr lang="fr-BE" sz="29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24835" y="195486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98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3096344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/>
              <a:t>Même procédure d’engagement ( audition – réserve de recrutement – proposition de contrats</a:t>
            </a:r>
            <a:r>
              <a:rPr lang="fr-BE" sz="1300" dirty="0" smtClean="0"/>
              <a:t>)</a:t>
            </a:r>
            <a:endParaRPr lang="en-US" sz="13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b="1" dirty="0"/>
              <a:t>CDI, CDD ou contrat de </a:t>
            </a:r>
            <a:r>
              <a:rPr lang="fr-BE" sz="1300" b="1" dirty="0" smtClean="0"/>
              <a:t>jobiste</a:t>
            </a:r>
            <a:endParaRPr lang="en-US" sz="1300" b="1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/>
              <a:t>Différents temps de travail </a:t>
            </a:r>
            <a:r>
              <a:rPr lang="fr-BE" sz="1300" dirty="0" smtClean="0"/>
              <a:t>acceptés</a:t>
            </a:r>
            <a:endParaRPr lang="en-US" sz="13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 smtClean="0"/>
              <a:t>Majeure </a:t>
            </a:r>
            <a:r>
              <a:rPr lang="fr-BE" sz="1300" dirty="0"/>
              <a:t>partie des </a:t>
            </a:r>
            <a:r>
              <a:rPr lang="fr-BE" sz="1300" b="1" dirty="0"/>
              <a:t>avantages </a:t>
            </a:r>
            <a:r>
              <a:rPr lang="fr-BE" sz="1300" b="1" dirty="0" smtClean="0"/>
              <a:t>communs </a:t>
            </a:r>
            <a:r>
              <a:rPr lang="fr-BE" sz="1300" b="1" dirty="0"/>
              <a:t>aux deux sites</a:t>
            </a:r>
            <a:r>
              <a:rPr lang="fr-BE" sz="1300" dirty="0"/>
              <a:t> ( Ticket restaurant, </a:t>
            </a:r>
            <a:r>
              <a:rPr lang="fr-BE" sz="1300" dirty="0" smtClean="0"/>
              <a:t>congés payés, </a:t>
            </a:r>
            <a:r>
              <a:rPr lang="fr-BE" sz="1300" dirty="0"/>
              <a:t>barème IF IC…) </a:t>
            </a:r>
            <a:endParaRPr lang="fr-BE" sz="13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/>
              <a:t>Min 6 jours de congés annuels en plus </a:t>
            </a:r>
            <a:endParaRPr lang="fr-BE" sz="1300" dirty="0" smtClean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 smtClean="0"/>
              <a:t>Passage </a:t>
            </a:r>
            <a:r>
              <a:rPr lang="fr-BE" sz="1300" dirty="0"/>
              <a:t>à </a:t>
            </a:r>
            <a:r>
              <a:rPr lang="fr-BE" sz="1300" dirty="0" smtClean="0"/>
              <a:t>l’IFIC </a:t>
            </a:r>
            <a:r>
              <a:rPr lang="fr-BE" sz="1300" dirty="0"/>
              <a:t>en septembre 2022 pour l’ensemble du personnel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/>
              <a:t>Nouveaux engagés : barème </a:t>
            </a:r>
            <a:r>
              <a:rPr lang="fr-BE" sz="1300" dirty="0" smtClean="0"/>
              <a:t>IFIC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 smtClean="0"/>
              <a:t>Politique </a:t>
            </a:r>
            <a:r>
              <a:rPr lang="fr-BE" sz="1300" dirty="0"/>
              <a:t>de </a:t>
            </a:r>
            <a:r>
              <a:rPr lang="fr-BE" sz="1300" u="sng" dirty="0"/>
              <a:t>formation continue </a:t>
            </a:r>
            <a:r>
              <a:rPr lang="fr-BE" sz="1300" dirty="0"/>
              <a:t>( interne et externe)  </a:t>
            </a:r>
            <a:endParaRPr lang="fr-BE" sz="1300" dirty="0" smtClean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 smtClean="0"/>
              <a:t>Remboursement </a:t>
            </a:r>
            <a:r>
              <a:rPr lang="fr-BE" sz="1300" dirty="0"/>
              <a:t>frais de déplacement ( voiture - vélo – TEC … ) </a:t>
            </a:r>
            <a:endParaRPr lang="fr-BE" sz="1300" dirty="0" smtClean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u="sng" dirty="0" smtClean="0"/>
              <a:t>Mobilité interne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300" dirty="0"/>
              <a:t>Quelques spécificités par site (crèche, horaires, parking…)</a:t>
            </a:r>
          </a:p>
          <a:p>
            <a:pPr lvl="0">
              <a:lnSpc>
                <a:spcPct val="120000"/>
              </a:lnSpc>
            </a:pPr>
            <a:endParaRPr lang="fr-BE" sz="1400" u="sng" dirty="0" smtClean="0"/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267494"/>
            <a:ext cx="7632848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Direction des ressources humaines</a:t>
            </a:r>
            <a:endParaRPr lang="fr-BE" sz="3200" b="1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ACFD67A-4399-4149-BCBF-984C61E3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9562"/>
            <a:ext cx="7848872" cy="857250"/>
          </a:xfrm>
        </p:spPr>
        <p:txBody>
          <a:bodyPr>
            <a:normAutofit/>
          </a:bodyPr>
          <a:lstStyle/>
          <a:p>
            <a:r>
              <a:rPr lang="fr-BE" sz="2800" dirty="0"/>
              <a:t>Que proposons nous ? </a:t>
            </a:r>
          </a:p>
        </p:txBody>
      </p:sp>
    </p:spTree>
    <p:extLst>
      <p:ext uri="{BB962C8B-B14F-4D97-AF65-F5344CB8AC3E}">
        <p14:creationId xmlns:p14="http://schemas.microsoft.com/office/powerpoint/2010/main" val="20909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28600" y="711332"/>
            <a:ext cx="7200800" cy="857250"/>
          </a:xfrm>
        </p:spPr>
        <p:txBody>
          <a:bodyPr>
            <a:noAutofit/>
          </a:bodyPr>
          <a:lstStyle/>
          <a:p>
            <a:pPr algn="ctr"/>
            <a:r>
              <a:rPr lang="fr-BE" sz="3200" dirty="0" smtClean="0">
                <a:solidFill>
                  <a:srgbClr val="C5D43F"/>
                </a:solidFill>
              </a:rPr>
              <a:t>Accueil </a:t>
            </a:r>
            <a:r>
              <a:rPr lang="fr-BE" sz="3200" dirty="0">
                <a:solidFill>
                  <a:srgbClr val="C5D43F"/>
                </a:solidFill>
              </a:rPr>
              <a:t>des nouveaux 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sz="2900" b="1" dirty="0" smtClean="0">
                <a:solidFill>
                  <a:srgbClr val="005E97"/>
                </a:solidFill>
              </a:rPr>
              <a:t/>
            </a:r>
            <a:br>
              <a:rPr lang="fr-BE" sz="2900" b="1" dirty="0" smtClean="0">
                <a:solidFill>
                  <a:srgbClr val="005E97"/>
                </a:solidFill>
              </a:rPr>
            </a:br>
            <a:endParaRPr lang="fr-BE" sz="2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502" y="1275606"/>
            <a:ext cx="8644001" cy="3509327"/>
          </a:xfrm>
        </p:spPr>
        <p:txBody>
          <a:bodyPr>
            <a:normAutofit/>
          </a:bodyPr>
          <a:lstStyle/>
          <a:p>
            <a:pPr lvl="2"/>
            <a:r>
              <a:rPr lang="fr-BE" sz="1600" dirty="0" smtClean="0"/>
              <a:t>ICANE </a:t>
            </a:r>
            <a:endParaRPr lang="fr-BE" sz="1600" dirty="0"/>
          </a:p>
          <a:p>
            <a:pPr lvl="2"/>
            <a:r>
              <a:rPr lang="fr-BE" sz="1600" dirty="0"/>
              <a:t>Plan de formation personnalisé ( DPI, ENNOV, transfusion,…) </a:t>
            </a:r>
          </a:p>
          <a:p>
            <a:pPr lvl="2"/>
            <a:r>
              <a:rPr lang="fr-BE" sz="1600" dirty="0"/>
              <a:t>Checklist d’objectifs à 3 mois - 6 mois / secteurs </a:t>
            </a:r>
          </a:p>
          <a:p>
            <a:pPr lvl="2"/>
            <a:r>
              <a:rPr lang="fr-BE" sz="1600" dirty="0"/>
              <a:t>Parrainage individuel par 1 membre expérimenté de l’équipe</a:t>
            </a:r>
          </a:p>
          <a:p>
            <a:pPr lvl="2"/>
            <a:r>
              <a:rPr lang="fr-BE" sz="1600" dirty="0"/>
              <a:t>Rapport d’étonnement (source d’inspiration)</a:t>
            </a:r>
          </a:p>
          <a:p>
            <a:pPr marL="685800" lvl="2" indent="0">
              <a:buNone/>
            </a:pPr>
            <a:endParaRPr lang="fr-BE" sz="1350" dirty="0"/>
          </a:p>
          <a:p>
            <a:pPr lvl="1"/>
            <a:r>
              <a:rPr lang="fr-BE" b="1" dirty="0">
                <a:solidFill>
                  <a:srgbClr val="C5D43F"/>
                </a:solidFill>
              </a:rPr>
              <a:t>Objectifs 2022 </a:t>
            </a:r>
            <a:r>
              <a:rPr lang="fr-BE" dirty="0">
                <a:solidFill>
                  <a:srgbClr val="C5D43F"/>
                </a:solidFill>
              </a:rPr>
              <a:t>: </a:t>
            </a:r>
          </a:p>
          <a:p>
            <a:pPr lvl="2"/>
            <a:r>
              <a:rPr lang="fr-BE" sz="1600" dirty="0"/>
              <a:t>Table ronde avec les nouveaux</a:t>
            </a:r>
          </a:p>
          <a:p>
            <a:pPr lvl="2"/>
            <a:r>
              <a:rPr lang="fr-BE" sz="1600" dirty="0"/>
              <a:t>Rencontre avec les stagiaires </a:t>
            </a:r>
          </a:p>
          <a:p>
            <a:pPr marL="685800" lvl="2" indent="0">
              <a:buNone/>
            </a:pPr>
            <a:r>
              <a:rPr lang="fr-BE" sz="1600" b="1" dirty="0"/>
              <a:t>Pour meilleure perception des besoins, attentes et du vécu.</a:t>
            </a:r>
          </a:p>
          <a:p>
            <a:endParaRPr lang="fr-BE" sz="21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233255" y="279284"/>
            <a:ext cx="1584176" cy="432048"/>
          </a:xfrm>
          <a:prstGeom prst="roundRect">
            <a:avLst/>
          </a:prstGeom>
          <a:solidFill>
            <a:srgbClr val="C5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Sambre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12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4050" b="1" dirty="0">
                <a:solidFill>
                  <a:srgbClr val="005E97"/>
                </a:solidFill>
              </a:rPr>
              <a:t>Le CHRSM mon 1</a:t>
            </a:r>
            <a:r>
              <a:rPr lang="fr-BE" sz="4050" b="1" baseline="30000" dirty="0">
                <a:solidFill>
                  <a:srgbClr val="005E97"/>
                </a:solidFill>
              </a:rPr>
              <a:t>er</a:t>
            </a:r>
            <a:r>
              <a:rPr lang="fr-BE" sz="4050" b="1" dirty="0">
                <a:solidFill>
                  <a:srgbClr val="005E97"/>
                </a:solidFill>
              </a:rPr>
              <a:t> emploi  … </a:t>
            </a:r>
            <a:br>
              <a:rPr lang="fr-BE" sz="4050" b="1" dirty="0">
                <a:solidFill>
                  <a:srgbClr val="005E97"/>
                </a:solidFill>
              </a:rPr>
            </a:br>
            <a:r>
              <a:rPr lang="fr-BE" sz="4050" b="1" dirty="0">
                <a:solidFill>
                  <a:srgbClr val="005E97"/>
                </a:solidFill>
              </a:rPr>
              <a:t> pourquoi pas ?? </a:t>
            </a:r>
            <a:endParaRPr lang="fr-BE" sz="4050" dirty="0"/>
          </a:p>
        </p:txBody>
      </p:sp>
    </p:spTree>
    <p:extLst>
      <p:ext uri="{BB962C8B-B14F-4D97-AF65-F5344CB8AC3E}">
        <p14:creationId xmlns:p14="http://schemas.microsoft.com/office/powerpoint/2010/main" val="97679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10BAE-9309-40E3-824C-1469AE86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7654"/>
            <a:ext cx="8352928" cy="2009791"/>
          </a:xfrm>
        </p:spPr>
        <p:txBody>
          <a:bodyPr>
            <a:noAutofit/>
          </a:bodyPr>
          <a:lstStyle/>
          <a:p>
            <a:pPr lvl="1"/>
            <a:r>
              <a:rPr lang="fr-BE" dirty="0" smtClean="0"/>
              <a:t>Lors </a:t>
            </a:r>
            <a:r>
              <a:rPr lang="fr-BE" dirty="0"/>
              <a:t>de vos stages</a:t>
            </a:r>
          </a:p>
          <a:p>
            <a:pPr lvl="2"/>
            <a:r>
              <a:rPr lang="fr-BE" dirty="0"/>
              <a:t>Discussion avec chef d’unité</a:t>
            </a:r>
          </a:p>
          <a:p>
            <a:pPr lvl="2"/>
            <a:r>
              <a:rPr lang="fr-BE" dirty="0"/>
              <a:t>Auditions avec GRH et équipe de la DDI durant le stage </a:t>
            </a:r>
          </a:p>
          <a:p>
            <a:pPr lvl="1"/>
            <a:r>
              <a:rPr lang="fr-BE" dirty="0"/>
              <a:t>A tout moment</a:t>
            </a:r>
          </a:p>
          <a:p>
            <a:pPr lvl="2"/>
            <a:r>
              <a:rPr lang="fr-BE" dirty="0"/>
              <a:t>Dépôt de CV et lettre de motivation sur site internet</a:t>
            </a:r>
          </a:p>
          <a:p>
            <a:pPr lvl="2"/>
            <a:r>
              <a:rPr lang="fr-BE" dirty="0"/>
              <a:t>Auditions avec GRH et équipe de la DDI rapidement</a:t>
            </a:r>
          </a:p>
          <a:p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640813"/>
            <a:ext cx="7416824" cy="857250"/>
          </a:xfrm>
        </p:spPr>
        <p:txBody>
          <a:bodyPr/>
          <a:lstStyle/>
          <a:p>
            <a:r>
              <a:rPr lang="fr-BE" dirty="0"/>
              <a:t>Comment postuler </a:t>
            </a:r>
            <a:r>
              <a:rPr lang="fr-BE" dirty="0" smtClean="0"/>
              <a:t>? 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057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" y="188412"/>
            <a:ext cx="9143999" cy="857250"/>
          </a:xfrm>
        </p:spPr>
        <p:txBody>
          <a:bodyPr/>
          <a:lstStyle/>
          <a:p>
            <a:pPr algn="ctr"/>
            <a:r>
              <a:rPr lang="fr-BE" sz="3200" dirty="0" smtClean="0"/>
              <a:t>Valeurs du CHRSM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7" y="1039987"/>
            <a:ext cx="1494551" cy="14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809562"/>
            <a:ext cx="1229139" cy="104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8977" y="1367696"/>
            <a:ext cx="1546045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907" y="2805045"/>
            <a:ext cx="1165381" cy="11466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446" y="4006976"/>
            <a:ext cx="1520302" cy="3207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049" y="3853562"/>
            <a:ext cx="2107599" cy="474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039987"/>
            <a:ext cx="142948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3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57250"/>
          </a:xfrm>
        </p:spPr>
        <p:txBody>
          <a:bodyPr/>
          <a:lstStyle/>
          <a:p>
            <a:pPr algn="ctr"/>
            <a:r>
              <a:rPr lang="fr-BE" sz="3200" dirty="0" smtClean="0"/>
              <a:t>Fusion administrative le 1 janvier 2012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2643758"/>
            <a:ext cx="4536504" cy="19282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9672" y="1218114"/>
            <a:ext cx="652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fr-BE" sz="2400" b="1" dirty="0" smtClean="0">
                <a:solidFill>
                  <a:srgbClr val="005E97"/>
                </a:solidFill>
              </a:rPr>
              <a:t>2.500</a:t>
            </a:r>
            <a:r>
              <a:rPr lang="fr-BE" sz="2400" dirty="0" smtClean="0"/>
              <a:t> </a:t>
            </a:r>
            <a:r>
              <a:rPr lang="fr-BE" sz="2400" dirty="0">
                <a:solidFill>
                  <a:srgbClr val="565655"/>
                </a:solidFill>
              </a:rPr>
              <a:t>membres du personnel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r-BE" sz="2400" b="1" dirty="0" smtClean="0">
                <a:solidFill>
                  <a:srgbClr val="005E97"/>
                </a:solidFill>
              </a:rPr>
              <a:t>400</a:t>
            </a:r>
            <a:r>
              <a:rPr lang="fr-BE" sz="2400" dirty="0" smtClean="0">
                <a:solidFill>
                  <a:srgbClr val="3CBCD9"/>
                </a:solidFill>
              </a:rPr>
              <a:t> </a:t>
            </a:r>
            <a:r>
              <a:rPr lang="fr-BE" sz="2400" dirty="0">
                <a:solidFill>
                  <a:srgbClr val="565655"/>
                </a:solidFill>
              </a:rPr>
              <a:t>médecins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005E97"/>
                </a:solidFill>
              </a:rPr>
              <a:t>190</a:t>
            </a:r>
            <a:r>
              <a:rPr lang="fr-BE" sz="2400" dirty="0"/>
              <a:t> </a:t>
            </a:r>
            <a:r>
              <a:rPr lang="fr-BE" sz="2400" dirty="0">
                <a:solidFill>
                  <a:srgbClr val="565655"/>
                </a:solidFill>
              </a:rPr>
              <a:t>paramédicaux</a:t>
            </a:r>
          </a:p>
        </p:txBody>
      </p:sp>
    </p:spTree>
    <p:extLst>
      <p:ext uri="{BB962C8B-B14F-4D97-AF65-F5344CB8AC3E}">
        <p14:creationId xmlns:p14="http://schemas.microsoft.com/office/powerpoint/2010/main" val="170227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63638"/>
            <a:ext cx="7416824" cy="2304256"/>
          </a:xfrm>
        </p:spPr>
        <p:txBody>
          <a:bodyPr>
            <a:normAutofit lnSpcReduction="10000"/>
          </a:bodyPr>
          <a:lstStyle/>
          <a:p>
            <a:pPr lvl="1"/>
            <a:r>
              <a:rPr lang="fr-BE" sz="3200" b="1" dirty="0">
                <a:solidFill>
                  <a:srgbClr val="3CBCD9"/>
                </a:solidFill>
              </a:rPr>
              <a:t>Ensemble du personnel :  </a:t>
            </a:r>
          </a:p>
          <a:p>
            <a:pPr marL="457200" lvl="1" indent="0">
              <a:buNone/>
            </a:pPr>
            <a:endParaRPr lang="fr-BE" dirty="0"/>
          </a:p>
          <a:p>
            <a:pPr lvl="2"/>
            <a:r>
              <a:rPr lang="fr-BE" sz="2000" dirty="0"/>
              <a:t>1800 membres du personnel </a:t>
            </a:r>
          </a:p>
          <a:p>
            <a:pPr lvl="2"/>
            <a:r>
              <a:rPr lang="fr-BE" sz="2000" dirty="0"/>
              <a:t>250 médecins </a:t>
            </a:r>
          </a:p>
          <a:p>
            <a:pPr lvl="2"/>
            <a:r>
              <a:rPr lang="fr-BE" sz="2000" dirty="0"/>
              <a:t>Département infirmier : 900 ETP ( </a:t>
            </a:r>
            <a:r>
              <a:rPr lang="fr-BE" sz="2000" dirty="0" smtClean="0"/>
              <a:t>Equivalents </a:t>
            </a:r>
            <a:r>
              <a:rPr lang="fr-BE" sz="2000" dirty="0"/>
              <a:t>Temps plein) </a:t>
            </a:r>
            <a:r>
              <a:rPr lang="fr-BE" sz="2000" dirty="0" smtClean="0">
                <a:sym typeface="Wingdings" panose="05000000000000000000" pitchFamily="2" charset="2"/>
              </a:rPr>
              <a:t></a:t>
            </a:r>
            <a:r>
              <a:rPr lang="fr-BE" sz="2000" dirty="0" smtClean="0"/>
              <a:t> </a:t>
            </a:r>
            <a:r>
              <a:rPr lang="fr-BE" sz="2000" dirty="0"/>
              <a:t>1250 travailleurs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256338"/>
            <a:ext cx="7560840" cy="857250"/>
          </a:xfrm>
        </p:spPr>
        <p:txBody>
          <a:bodyPr/>
          <a:lstStyle/>
          <a:p>
            <a:r>
              <a:rPr lang="fr-BE" dirty="0" smtClean="0"/>
              <a:t>CHRSM – Site Meuse</a:t>
            </a:r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48264" y="33950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98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200955"/>
            <a:ext cx="7200800" cy="3394472"/>
          </a:xfrm>
        </p:spPr>
        <p:txBody>
          <a:bodyPr>
            <a:normAutofit/>
          </a:bodyPr>
          <a:lstStyle/>
          <a:p>
            <a:pPr lvl="1"/>
            <a:r>
              <a:rPr lang="fr-BE" sz="2400" b="1" dirty="0">
                <a:solidFill>
                  <a:srgbClr val="3CBCD9"/>
                </a:solidFill>
              </a:rPr>
              <a:t>Hospitalisation générale </a:t>
            </a:r>
            <a:r>
              <a:rPr lang="fr-BE" dirty="0"/>
              <a:t>(médecine – chirurgie – revalidation – gériatrie – psychiatrie – unité de crise ) = 10 unités</a:t>
            </a:r>
          </a:p>
          <a:p>
            <a:pPr marL="457200" lvl="1" indent="0">
              <a:buNone/>
            </a:pPr>
            <a:endParaRPr lang="fr-BE" sz="2800" b="1" dirty="0"/>
          </a:p>
          <a:p>
            <a:pPr lvl="1"/>
            <a:r>
              <a:rPr lang="fr-BE" sz="2400" b="1" dirty="0">
                <a:solidFill>
                  <a:srgbClr val="3CBCD9"/>
                </a:solidFill>
              </a:rPr>
              <a:t>Pôle mère enfant</a:t>
            </a:r>
          </a:p>
          <a:p>
            <a:pPr lvl="2"/>
            <a:r>
              <a:rPr lang="fr-BE" sz="2000" dirty="0"/>
              <a:t>QN – MIC – maternité </a:t>
            </a:r>
          </a:p>
          <a:p>
            <a:pPr lvl="2"/>
            <a:r>
              <a:rPr lang="fr-BE" sz="2000" dirty="0"/>
              <a:t>Néonatologie, unité kangourou et pédiatrie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6338"/>
            <a:ext cx="7632848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48264" y="33950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121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8517" y="987574"/>
            <a:ext cx="7677067" cy="3888432"/>
          </a:xfrm>
        </p:spPr>
        <p:txBody>
          <a:bodyPr>
            <a:normAutofit/>
          </a:bodyPr>
          <a:lstStyle/>
          <a:p>
            <a:pPr lvl="1"/>
            <a:r>
              <a:rPr lang="fr-BE" sz="2400" b="1" dirty="0" smtClean="0">
                <a:solidFill>
                  <a:srgbClr val="3CBCD9"/>
                </a:solidFill>
              </a:rPr>
              <a:t>Pôle </a:t>
            </a:r>
            <a:r>
              <a:rPr lang="fr-BE" sz="2400" b="1" dirty="0">
                <a:solidFill>
                  <a:srgbClr val="3CBCD9"/>
                </a:solidFill>
              </a:rPr>
              <a:t>aigu</a:t>
            </a:r>
          </a:p>
          <a:p>
            <a:pPr lvl="2"/>
            <a:r>
              <a:rPr lang="fr-BE" sz="2000" dirty="0"/>
              <a:t>Urgences ( SMUR – PIT … )</a:t>
            </a:r>
          </a:p>
          <a:p>
            <a:pPr lvl="2"/>
            <a:r>
              <a:rPr lang="fr-BE" sz="2000" dirty="0"/>
              <a:t>USI </a:t>
            </a:r>
          </a:p>
          <a:p>
            <a:pPr lvl="2"/>
            <a:r>
              <a:rPr lang="fr-BE" sz="2000" dirty="0"/>
              <a:t>BOP ( 15 salles)</a:t>
            </a:r>
          </a:p>
          <a:p>
            <a:pPr lvl="2"/>
            <a:r>
              <a:rPr lang="fr-BE" sz="2000" dirty="0"/>
              <a:t>2 salles de CORO </a:t>
            </a:r>
            <a:r>
              <a:rPr lang="fr-BE" sz="2000" dirty="0" smtClean="0"/>
              <a:t>– électrophysiologie</a:t>
            </a:r>
          </a:p>
          <a:p>
            <a:pPr marL="914400" lvl="2" indent="0">
              <a:buNone/>
            </a:pPr>
            <a:endParaRPr lang="fr-BE" sz="2200" dirty="0" smtClean="0"/>
          </a:p>
          <a:p>
            <a:pPr lvl="1"/>
            <a:r>
              <a:rPr lang="fr-BE" sz="2400" b="1" dirty="0" smtClean="0">
                <a:solidFill>
                  <a:srgbClr val="3CBCD9"/>
                </a:solidFill>
              </a:rPr>
              <a:t>Hôpital </a:t>
            </a:r>
            <a:r>
              <a:rPr lang="fr-BE" sz="2400" b="1" dirty="0">
                <a:solidFill>
                  <a:srgbClr val="3CBCD9"/>
                </a:solidFill>
              </a:rPr>
              <a:t>de jour  </a:t>
            </a:r>
          </a:p>
          <a:p>
            <a:pPr lvl="2"/>
            <a:r>
              <a:rPr lang="fr-BE" sz="2000" dirty="0"/>
              <a:t>Chirurgical ( 40 lits) </a:t>
            </a:r>
          </a:p>
          <a:p>
            <a:pPr lvl="2"/>
            <a:r>
              <a:rPr lang="fr-BE" sz="2000" dirty="0"/>
              <a:t>Médical et Oncologique ( 16 places ) </a:t>
            </a:r>
          </a:p>
          <a:p>
            <a:pPr lvl="2"/>
            <a:r>
              <a:rPr lang="fr-BE" sz="2000" dirty="0"/>
              <a:t>Gériatrique</a:t>
            </a:r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48264" y="33950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531336" y="256338"/>
            <a:ext cx="7641064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54456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194402"/>
            <a:ext cx="7200800" cy="3394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b="1" dirty="0">
                <a:solidFill>
                  <a:srgbClr val="3CBCD9"/>
                </a:solidFill>
              </a:rPr>
              <a:t>Services </a:t>
            </a:r>
            <a:r>
              <a:rPr lang="fr-BE" sz="2200" b="1" dirty="0" err="1">
                <a:solidFill>
                  <a:srgbClr val="3CBCD9"/>
                </a:solidFill>
              </a:rPr>
              <a:t>médico-techniques</a:t>
            </a:r>
            <a:endParaRPr lang="fr-BE" sz="2200" b="1" dirty="0">
              <a:solidFill>
                <a:srgbClr val="3CBCD9"/>
              </a:solidFill>
            </a:endParaRPr>
          </a:p>
          <a:p>
            <a:pPr lvl="1"/>
            <a:r>
              <a:rPr lang="fr-BE" dirty="0"/>
              <a:t>Radiologie et RMN </a:t>
            </a:r>
          </a:p>
          <a:p>
            <a:pPr lvl="1"/>
            <a:r>
              <a:rPr lang="fr-BE" dirty="0"/>
              <a:t>Médecine nucléaire ( scintigraphie, Pt scan)  </a:t>
            </a:r>
          </a:p>
          <a:p>
            <a:pPr lvl="1"/>
            <a:r>
              <a:rPr lang="fr-BE" dirty="0"/>
              <a:t>Dialyse</a:t>
            </a:r>
          </a:p>
          <a:p>
            <a:pPr lvl="1"/>
            <a:r>
              <a:rPr lang="fr-BE" dirty="0"/>
              <a:t>Stérilisation </a:t>
            </a:r>
            <a:endParaRPr lang="fr-BE" dirty="0" smtClean="0"/>
          </a:p>
          <a:p>
            <a:pPr lvl="1"/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b="1" dirty="0">
                <a:solidFill>
                  <a:srgbClr val="3CBCD9"/>
                </a:solidFill>
              </a:rPr>
              <a:t>Consultations diverses </a:t>
            </a:r>
            <a:endParaRPr lang="fr-BE" sz="2200" b="1" dirty="0" smtClean="0">
              <a:solidFill>
                <a:srgbClr val="3CBCD9"/>
              </a:solidFill>
            </a:endParaRPr>
          </a:p>
          <a:p>
            <a:r>
              <a:rPr lang="fr-BE" sz="2000" dirty="0" smtClean="0"/>
              <a:t> </a:t>
            </a:r>
            <a:r>
              <a:rPr lang="fr-BE" sz="2000" dirty="0"/>
              <a:t>200.000 / an </a:t>
            </a:r>
            <a:r>
              <a:rPr lang="fr-BE" sz="2000" dirty="0" smtClean="0">
                <a:sym typeface="Wingdings" panose="05000000000000000000" pitchFamily="2" charset="2"/>
              </a:rPr>
              <a:t></a:t>
            </a:r>
            <a:r>
              <a:rPr lang="fr-BE" sz="2000" dirty="0" smtClean="0"/>
              <a:t> </a:t>
            </a:r>
            <a:r>
              <a:rPr lang="fr-BE" sz="2000" dirty="0"/>
              <a:t>780 patients / </a:t>
            </a:r>
            <a:r>
              <a:rPr lang="fr-BE" sz="2000" dirty="0" smtClean="0"/>
              <a:t>jour </a:t>
            </a:r>
            <a:endParaRPr lang="fr-BE" sz="2000" dirty="0"/>
          </a:p>
          <a:p>
            <a:endParaRPr lang="fr-BE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48264" y="339502"/>
            <a:ext cx="1584176" cy="432048"/>
          </a:xfrm>
          <a:prstGeom prst="roundRect">
            <a:avLst/>
          </a:prstGeom>
          <a:solidFill>
            <a:srgbClr val="3C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Site Meuse</a:t>
            </a:r>
            <a:endParaRPr lang="fr-BE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539552" y="256338"/>
            <a:ext cx="7632848" cy="857250"/>
          </a:xfrm>
        </p:spPr>
        <p:txBody>
          <a:bodyPr/>
          <a:lstStyle/>
          <a:p>
            <a:r>
              <a:rPr lang="fr-BE" sz="3200" dirty="0" smtClean="0"/>
              <a:t>Offre de soins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9101097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CHRSM">
  <a:themeElements>
    <a:clrScheme name="Personnalisé 3">
      <a:dk1>
        <a:srgbClr val="000000"/>
      </a:dk1>
      <a:lt1>
        <a:srgbClr val="FFFFFF"/>
      </a:lt1>
      <a:dk2>
        <a:srgbClr val="005E97"/>
      </a:dk2>
      <a:lt2>
        <a:srgbClr val="3CBCD9"/>
      </a:lt2>
      <a:accent1>
        <a:srgbClr val="C5D43F"/>
      </a:accent1>
      <a:accent2>
        <a:srgbClr val="ACA29A"/>
      </a:accent2>
      <a:accent3>
        <a:srgbClr val="8E8E8E"/>
      </a:accent3>
      <a:accent4>
        <a:srgbClr val="FFCD00"/>
      </a:accent4>
      <a:accent5>
        <a:srgbClr val="FF6E00"/>
      </a:accent5>
      <a:accent6>
        <a:srgbClr val="F0006E"/>
      </a:accent6>
      <a:hlink>
        <a:srgbClr val="FFFFFF"/>
      </a:hlink>
      <a:folHlink>
        <a:srgbClr val="6E6259"/>
      </a:folHlink>
    </a:clrScheme>
    <a:fontScheme name="CHRN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 CHRN</Template>
  <TotalTime>898</TotalTime>
  <Words>1189</Words>
  <Application>Microsoft Office PowerPoint</Application>
  <PresentationFormat>Affichage à l'écran (16:9)</PresentationFormat>
  <Paragraphs>289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Wingdings</vt:lpstr>
      <vt:lpstr>Wingdings 3</vt:lpstr>
      <vt:lpstr>POWERPOINT CHRSM</vt:lpstr>
      <vt:lpstr>Bienvenue au CHRSM !</vt:lpstr>
      <vt:lpstr>Présentation PowerPoint</vt:lpstr>
      <vt:lpstr>Que proposons nous ? </vt:lpstr>
      <vt:lpstr>Valeurs du CHRSM</vt:lpstr>
      <vt:lpstr>Fusion administrative le 1 janvier 2012</vt:lpstr>
      <vt:lpstr>CHRSM – Site Meuse</vt:lpstr>
      <vt:lpstr>Offre de soins</vt:lpstr>
      <vt:lpstr>Offre de soins</vt:lpstr>
      <vt:lpstr>Offre de soins</vt:lpstr>
      <vt:lpstr>Urgences</vt:lpstr>
      <vt:lpstr>Urgences</vt:lpstr>
      <vt:lpstr>Présentation PowerPoint</vt:lpstr>
      <vt:lpstr>Unité de soins intensifs (USI)</vt:lpstr>
      <vt:lpstr>Unité de soins intensifs (USI)</vt:lpstr>
      <vt:lpstr>Présentation PowerPoint</vt:lpstr>
      <vt:lpstr>Et vous dans tout cela ???  </vt:lpstr>
      <vt:lpstr>Présentation PowerPoint</vt:lpstr>
      <vt:lpstr>Présentation PowerPoint</vt:lpstr>
      <vt:lpstr>CHRSM – Site Sambre</vt:lpstr>
      <vt:lpstr>Offre de soins</vt:lpstr>
      <vt:lpstr>Offre de soins</vt:lpstr>
      <vt:lpstr>Offre de soins</vt:lpstr>
      <vt:lpstr>Urgences </vt:lpstr>
      <vt:lpstr>Présentation PowerPoint</vt:lpstr>
      <vt:lpstr>Urgences </vt:lpstr>
      <vt:lpstr>USI</vt:lpstr>
      <vt:lpstr>Présentation PowerPoint</vt:lpstr>
      <vt:lpstr>Unités de soins intensifs </vt:lpstr>
      <vt:lpstr>Organisation des services  </vt:lpstr>
      <vt:lpstr>Accueil des nouveaux   </vt:lpstr>
      <vt:lpstr>Présentation PowerPoint</vt:lpstr>
      <vt:lpstr>Comment postuler 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francois.nelis</dc:creator>
  <cp:lastModifiedBy>Brooke ANGELOZZI</cp:lastModifiedBy>
  <cp:revision>130</cp:revision>
  <dcterms:created xsi:type="dcterms:W3CDTF">2015-03-02T10:20:50Z</dcterms:created>
  <dcterms:modified xsi:type="dcterms:W3CDTF">2022-05-23T08:15:42Z</dcterms:modified>
</cp:coreProperties>
</file>